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224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468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4920"/>
            <a:ext cx="12188952" cy="178308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196596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Innovation in Multifamily Real Estate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40080" y="342900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Trends, Leaders, Investors &amp; a Recommended Tech Stack for the Multifamily Asset Class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EB7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REAL1-GC 2720 · Prop Tech and the Digital Evolution of Real Estate · Summer 2026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5870448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 Raghav Gupta and Robert Morris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23A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RISK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 Lesson Learned: Algorithmic Pricing &amp; Antitrust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1064240" cy="1188720"/>
          </a:xfrm>
          <a:prstGeom prst="roundRect">
            <a:avLst>
              <a:gd name="adj" fmla="val 4615"/>
            </a:avLst>
          </a:prstGeom>
          <a:solidFill>
            <a:srgbClr val="FBEDEC"/>
          </a:solidFill>
          <a:ln w="12700">
            <a:solidFill>
              <a:srgbClr val="EAC5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55448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7A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RealPage's revenue-management software became the subject of a DOJ antitrust suit (filed 2024) alleging its pricing algorithm enabled landlords to coordinate rent increases using shared, non-public competitor data.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278892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Nov 2025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194560" y="2788920"/>
            <a:ext cx="9418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DOJ reaches a settlement: RealPage may no longer use real-time non-public competitor data; model training limited to data aged 12+ months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356616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Late 2025–2026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194560" y="3566160"/>
            <a:ext cx="9418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owner/operator settlements follow: Greystar ($50M + $7M), Equity Residential ($56M), Camden ($53M), MAA ($53M) — ~$360M paid to date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48640" y="4343400"/>
            <a:ext cx="1554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Ongoing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194560" y="4343400"/>
            <a:ext cx="9418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states plus multiple cities (Philadelphia, Seattle) have passed or joined actions against algorithmic rent-setting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48640" y="580644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Takeaway: pricing AI is not going anywhere. But you now need someone reviewing what data you are feeding it, which basically no one was thinking about before 2024.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WATCH LIST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Challenges to Overcome &amp; Areas to Monitor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69164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19456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Adoption gap: awareness of AI/proptech tools far outpaces actual deployment at the portfolio level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338328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Fragmented systems: disconnected point solutions create reporting and workflow friction as portfolios scale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68680" y="457200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Compliance overhead: pricing, fair-housing, and data-privacy rules now shape what AI tools can legally do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17920" y="146304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37960" y="169164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MONITOR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37960" y="219456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Proptech consolidation: capital is concentrating in a small number of large rounds — expect M&amp;A among mid-tier vendors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537960" y="338328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Regulation of algorithmic pricing spreading beyond RealPage to other revenue-management tools and more states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537960" y="457200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Fully AI-run, minimal-amenity communities as a distinct, lower-cost operating model for Class B/C assets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OPPORTUNITY &amp; ESG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Unaddressed Opportunities &amp; ESG Considerations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OPPORTUNITIES NOT YET ADDRESSED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82880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CapEx prioritization tools that connect building-performance data directly to capital planning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260604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Cross-portfolio data interoperability standards (most tools still require custom integration)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33832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Affordable/LIHTC-specific AI tooling — most leasing AI is built for market-rate, conventional assets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355080" y="1463040"/>
            <a:ext cx="0" cy="4846320"/>
          </a:xfrm>
          <a:prstGeom prst="line">
            <a:avLst/>
          </a:prstGeom>
          <a:noFill/>
          <a:ln w="19050">
            <a:solidFill>
              <a:srgbClr val="DCE2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0" y="141732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ESG CONSIDERATIONS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583680" y="182880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Energy efficiency is the clearest ESG ROI case: certified buildings run ~20% lower utility costs; smart HVAC cuts runtime ~45%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583680" y="269748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Local building-performance standards (NY, CA, IL) are shifting decarbonization from a branding exercise to a compliance requirement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356616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"Post-ESG reset": capital is increasingly justified through opex/insurance/regulatory-risk language rather than pure ESG mandates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06–07 · PEOPLE &amp; PRACTICE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Next-Gen Talent, Outside Practices &amp; Strategy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611880" cy="4480560"/>
          </a:xfrm>
          <a:prstGeom prst="roundRect">
            <a:avLst>
              <a:gd name="adj" fmla="val 1772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3611880" cy="5486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46304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Next-Gen Talent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77240" y="2240280"/>
            <a:ext cx="3154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Hire for data literacy and AI-tool fluency alongside traditional property-management skills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77240" y="3977640"/>
            <a:ext cx="3154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On-site roles are shifting from transactional (tours, paperwork) to relationship and escalation management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89120" y="1463040"/>
            <a:ext cx="3611880" cy="4480560"/>
          </a:xfrm>
          <a:prstGeom prst="roundRect">
            <a:avLst>
              <a:gd name="adj" fmla="val 1772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89120" y="1463040"/>
            <a:ext cx="3611880" cy="5486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0" y="146304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Outside Real Estate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617720" y="2240280"/>
            <a:ext cx="3154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Hospitality-style guest scoring &amp; loyalty programs (airlines, hotels) inform resident rewards platforms like CasaPerks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617720" y="3977640"/>
            <a:ext cx="3154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Manufacturing-style centralized "control tower" operations model, now applied to portfolio-wide leasing/maintenance triage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229600" y="1463040"/>
            <a:ext cx="3611880" cy="4480560"/>
          </a:xfrm>
          <a:prstGeom prst="roundRect">
            <a:avLst>
              <a:gd name="adj" fmla="val 1772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229600" y="1463040"/>
            <a:ext cx="3611880" cy="5486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12480" y="146304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Strategies to Pursue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458200" y="2240280"/>
            <a:ext cx="3154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Wedge-and-expand vendor selection: prove one workflow (e.g., leasing) before expanding a vendor portfolio-wide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458200" y="3977640"/>
            <a:ext cx="3154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Get ahead of your data inputs on any pricing tool now. Do not wait for a lawsuit to find out you had a problem.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4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RECOMMENDATION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Recommended Multifamily Tech Stack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73152" cy="649224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463040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System of Record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931920" y="1463040"/>
            <a:ext cx="76809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Yardi Voyager or Entrata. Pick based on portfolio complexity. Yardi for large or mixed-asset accounting depth, Entrata for connected leasing and resident ops.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48640" y="2221992"/>
            <a:ext cx="73152" cy="649224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2221992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Leasing &amp; Resident Layer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931920" y="2221992"/>
            <a:ext cx="76809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EliseAI or Funnel Leasing for 24/7 lead response, tours, and resident communication on top of the core PMS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2980944"/>
            <a:ext cx="73152" cy="649224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2980944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Revenue Management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931920" y="2980944"/>
            <a:ext cx="76809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RealPage or Entrata pricing, run under a documented data-governance policy post-settlement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3739896"/>
            <a:ext cx="73152" cy="649224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3739896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Asset Management / BI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931920" y="3739896"/>
            <a:ext cx="76809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BubbleGum BI or native PMS analytics for daily portfolio dashboards and variance tracking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4498848"/>
            <a:ext cx="73152" cy="649224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77240" y="4498848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Access, Package &amp; Smart Home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931920" y="4498848"/>
            <a:ext cx="76809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ButterflyMX + Luxer One for access control and package management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48640" y="5257800"/>
            <a:ext cx="73152" cy="649224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77240" y="5257800"/>
            <a:ext cx="301752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ESG / Energy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31920" y="5257800"/>
            <a:ext cx="76809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Verdant for HVAC/energy management; Rhino Energy-style tenant engagement for green-lease programs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4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41B4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23774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&amp; Discussion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329184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 · Presented by Raghav Gupta and Robert Morris · REAL1-GC 2720, Summer 2026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603504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Multifamily Dive · Multifamily Executive · CRETI · PwC/ULI Emerging Trends in Real Estate 2026 · Frontdesk Research · Mintz · Wilson Sonsini · NPR · company disclosures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We'll Cover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94360" cy="5943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5544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150876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Defining Innovation &amp; Where ROI Comes From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606040"/>
            <a:ext cx="594360" cy="5943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26060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25880" y="256032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Over- and Under-Addressed Opportunities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3657600"/>
            <a:ext cx="594360" cy="5943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365760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25880" y="361188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Investors &amp; Proptech Companies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4709160"/>
            <a:ext cx="594360" cy="5943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48640" y="470916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25880" y="466344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Innovative Operators &amp; Where AI Has Impact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263640" y="1554480"/>
            <a:ext cx="594360" cy="5943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63640" y="15544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040880" y="150876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Learned, Risks &amp; Challenges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263640" y="2606040"/>
            <a:ext cx="594360" cy="5943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263640" y="26060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040880" y="256032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ESG, Talent, Cross-Industry Practices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6263640" y="3657600"/>
            <a:ext cx="594360" cy="5943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263640" y="365760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7040880" y="361188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Strategies &amp; a Recommended Tech Stack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FRAMING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Innovation Looks Like in Multifamily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in multifamily right now is not about one breakthrough tool. It is about the gap between what is available and what operators have actually deployed. 94% say they are piloting AI. Far fewer have it running consistently across their portfolios.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2697480" cy="3108960"/>
          </a:xfrm>
          <a:prstGeom prst="roundRect">
            <a:avLst>
              <a:gd name="adj" fmla="val 2712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2743200"/>
            <a:ext cx="502920" cy="502920"/>
          </a:xfrm>
          <a:prstGeom prst="lin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" y="34290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AI-Native Workflows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3886200"/>
            <a:ext cx="2240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Leasing, resident service, and maintenance triage run through AI agents instead of manual staff coverage.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474720" y="2468880"/>
            <a:ext cx="2697480" cy="3108960"/>
          </a:xfrm>
          <a:prstGeom prst="roundRect">
            <a:avLst>
              <a:gd name="adj" fmla="val 2712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703320" y="2743200"/>
            <a:ext cx="502920" cy="502920"/>
          </a:xfrm>
          <a:prstGeom prst="lin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70332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703320" y="34290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Integrated Platforms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703320" y="3886200"/>
            <a:ext cx="2240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PMS + point solutions increasingly connect into one operating layer instead of disconnected tools.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0" y="2468880"/>
            <a:ext cx="2697480" cy="3108960"/>
          </a:xfrm>
          <a:prstGeom prst="roundRect">
            <a:avLst>
              <a:gd name="adj" fmla="val 2712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629400" y="2743200"/>
            <a:ext cx="502920" cy="502920"/>
          </a:xfrm>
          <a:prstGeom prst="lin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62940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629400" y="34290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Infrastructure First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629400" y="3886200"/>
            <a:ext cx="2240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Connectivity, IoT, and data foundations are prerequisites — most 2026 point solutions depend on them.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9326880" y="2468880"/>
            <a:ext cx="2697480" cy="3108960"/>
          </a:xfrm>
          <a:prstGeom prst="roundRect">
            <a:avLst>
              <a:gd name="adj" fmla="val 2712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9555480" y="2743200"/>
            <a:ext cx="502920" cy="502920"/>
          </a:xfrm>
          <a:prstGeom prst="lin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555480" y="2743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555480" y="34290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NOI-Linked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555480" y="3886200"/>
            <a:ext cx="2240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Winning tools tie directly to NOI: conversion rate, delinquency, energy cost, retention.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ROI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ROI Actually Comes From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18488"/>
            <a:ext cx="228600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Leasing conversion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063240" y="1618488"/>
            <a:ext cx="493776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digital leasing moves people from inquiry to signed lease faster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183880" y="1618488"/>
            <a:ext cx="352044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65% of residents now prefer digital leasing over paperwork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57200" y="2651760"/>
            <a:ext cx="11247120" cy="1143000"/>
          </a:xfrm>
          <a:prstGeom prst="rect">
            <a:avLst/>
          </a:prstGeom>
          <a:solidFill>
            <a:srgbClr val="F5F7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761488"/>
            <a:ext cx="228600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Labor efficiency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063240" y="2761488"/>
            <a:ext cx="493776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coverage lets one team serve multiple properties instead of one on-site office per asset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183880" y="2761488"/>
            <a:ext cx="352044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78% of property managers report improved operational efficiency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40080" y="3904488"/>
            <a:ext cx="228600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Energy &amp; opex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063240" y="3904488"/>
            <a:ext cx="493776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HVAC/thermostat controls cut runtime and utility spend directly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183880" y="3904488"/>
            <a:ext cx="352044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20% lower utility costs; ~45% average HVAC runtime reduction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57200" y="4937760"/>
            <a:ext cx="11247120" cy="1143000"/>
          </a:xfrm>
          <a:prstGeom prst="rect">
            <a:avLst/>
          </a:prstGeom>
          <a:solidFill>
            <a:srgbClr val="F5F7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0080" y="5047488"/>
            <a:ext cx="228600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Revenue optimization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063240" y="5047488"/>
            <a:ext cx="493776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management tools still protect NOI, they just have guardrails now after the RealPage settlement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183880" y="5047488"/>
            <a:ext cx="352044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owners still rely on revenue-management software portfolio-wide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GAPS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Over-Addressed vs. Under-Addressed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EFF3EC"/>
          </a:solidFill>
          <a:ln w="12700">
            <a:solidFill>
              <a:srgbClr val="D7E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69164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E6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OVER-ADDRESSED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19456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AI leasing chatbots &amp; lead response — crowded field (EliseAI, Zuma, Funnel, Knock, BetterBot, Respage, LeaseHawk)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68680" y="324612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Core PMS replatforming — Yardi, RealPage, Entrata, AppFolio, MRI all competing hard for the same enterprise accounts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68680" y="429768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Smart access/package lockers — mature, well-adopted category (ButterflyMX, Luxer One)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17920" y="146304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F6EFE9"/>
          </a:solidFill>
          <a:ln w="12700">
            <a:solidFill>
              <a:srgbClr val="E7D3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37960" y="169164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UNDER-ADDRESSED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37960" y="219456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Interoperability / data infrastructure — most operators still lack the connectivity base new tools assume exists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537960" y="324612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CapEx &amp; retrofit decisioning — few AI tools help prioritize which units/systems get capital first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537960" y="429768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BPS compliance reporting: NY, CA, and IL all have mandates now and most operators are still doing it by hand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CAPITAL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Leading Investors in Multifamily Proptech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proptech funding reached $16.7B in 2025 (+68% YoY), but capital is concentrated: $11.2B of that went into rounds of $100M+, with 31 companies capturing 72% of total capital.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2697480" cy="3291840"/>
          </a:xfrm>
          <a:prstGeom prst="roundRect">
            <a:avLst>
              <a:gd name="adj" fmla="val 2712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468880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 Ventures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3337560"/>
            <a:ext cx="2240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LPs are the operators themselves, which makes their bets more deliberate. In 2026 they are being selective and focused on tools with real retention proof.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74720" y="2194560"/>
            <a:ext cx="2697480" cy="3291840"/>
          </a:xfrm>
          <a:prstGeom prst="roundRect">
            <a:avLst>
              <a:gd name="adj" fmla="val 2712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703320" y="2468880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Fifth Wall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703320" y="3337560"/>
            <a:ext cx="2240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dedicated proptech VC platform globally, active across multifamily, commercial &amp; construction tech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400800" y="2194560"/>
            <a:ext cx="2697480" cy="3291840"/>
          </a:xfrm>
          <a:prstGeom prst="roundRect">
            <a:avLst>
              <a:gd name="adj" fmla="val 2712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29400" y="2468880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Andreessen Horowitz (a16z)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629400" y="3337560"/>
            <a:ext cx="2240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Generalist VC leaning into AI-native leasing and operations startups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9326880" y="2194560"/>
            <a:ext cx="2697480" cy="3291840"/>
          </a:xfrm>
          <a:prstGeom prst="roundRect">
            <a:avLst>
              <a:gd name="adj" fmla="val 2712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555480" y="2468880"/>
            <a:ext cx="2240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SOSV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555480" y="3337560"/>
            <a:ext cx="2240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High-volume deep-tech fund. 75+ proptech investments in the last 12 months, with broad exposure across the space.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LANDSCAPE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Multifamily Proptech Market Map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657600" cy="1417320"/>
          </a:xfrm>
          <a:prstGeom prst="roundRect">
            <a:avLst>
              <a:gd name="adj" fmla="val 4516"/>
            </a:avLst>
          </a:prstGeom>
          <a:solidFill>
            <a:srgbClr val="F5F7FC"/>
          </a:solidFill>
          <a:ln w="12700">
            <a:solidFill>
              <a:srgbClr val="DCE2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109728" cy="1417320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161848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Leasing &amp; AI Agents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22960" y="201168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EliseAI · Funnel Leasing · Zuma · Knock CRM · BetterBot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389120" y="1508760"/>
            <a:ext cx="3657600" cy="1417320"/>
          </a:xfrm>
          <a:prstGeom prst="roundRect">
            <a:avLst>
              <a:gd name="adj" fmla="val 4516"/>
            </a:avLst>
          </a:prstGeom>
          <a:solidFill>
            <a:srgbClr val="F5F7FC"/>
          </a:solidFill>
          <a:ln w="12700">
            <a:solidFill>
              <a:srgbClr val="DCE2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389120" y="1508760"/>
            <a:ext cx="109728" cy="1417320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663440" y="161848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Resident Experience &amp; Access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663440" y="201168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ButterflyMX · Luxer One · CasaPerks/WorksPerks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229600" y="1508760"/>
            <a:ext cx="3657600" cy="1417320"/>
          </a:xfrm>
          <a:prstGeom prst="roundRect">
            <a:avLst>
              <a:gd name="adj" fmla="val 4516"/>
            </a:avLst>
          </a:prstGeom>
          <a:solidFill>
            <a:srgbClr val="F5F7FC"/>
          </a:solidFill>
          <a:ln w="12700">
            <a:solidFill>
              <a:srgbClr val="DCE2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229600" y="1508760"/>
            <a:ext cx="109728" cy="1417320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503920" y="161848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PMS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503920" y="201168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Yardi Voyager · RealPage · Entrata · AppFolio · MRI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3108960"/>
            <a:ext cx="3657600" cy="1417320"/>
          </a:xfrm>
          <a:prstGeom prst="roundRect">
            <a:avLst>
              <a:gd name="adj" fmla="val 4516"/>
            </a:avLst>
          </a:prstGeom>
          <a:solidFill>
            <a:srgbClr val="F5F7FC"/>
          </a:solidFill>
          <a:ln w="12700">
            <a:solidFill>
              <a:srgbClr val="DCE2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48640" y="3108960"/>
            <a:ext cx="109728" cy="1417320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2960" y="321868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Revenue &amp; Asset Mgmt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22960" y="361188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RealPage Revenue Mgmt · BubbleGum BI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389120" y="3108960"/>
            <a:ext cx="3657600" cy="1417320"/>
          </a:xfrm>
          <a:prstGeom prst="roundRect">
            <a:avLst>
              <a:gd name="adj" fmla="val 4516"/>
            </a:avLst>
          </a:prstGeom>
          <a:solidFill>
            <a:srgbClr val="F5F7FC"/>
          </a:solidFill>
          <a:ln w="12700">
            <a:solidFill>
              <a:srgbClr val="DCE2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389120" y="3108960"/>
            <a:ext cx="109728" cy="1417320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663440" y="321868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CapEx &amp; Construction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663440" y="361188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and Mortar · Johnson Controls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229600" y="3108960"/>
            <a:ext cx="3657600" cy="1417320"/>
          </a:xfrm>
          <a:prstGeom prst="roundRect">
            <a:avLst>
              <a:gd name="adj" fmla="val 4516"/>
            </a:avLst>
          </a:prstGeom>
          <a:solidFill>
            <a:srgbClr val="F5F7FC"/>
          </a:solidFill>
          <a:ln w="12700">
            <a:solidFill>
              <a:srgbClr val="DCE2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229600" y="3108960"/>
            <a:ext cx="109728" cy="1417320"/>
          </a:xfrm>
          <a:prstGeom prst="rect">
            <a:avLst/>
          </a:prstGeom>
          <a:solidFill>
            <a:srgbClr val="C9A2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503920" y="321868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ESG &amp; Energy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8503920" y="361188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Verdant · Rhino Energy · Billee Technologies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inventory map submitted as companion check-in deliverable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OPERATORS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Innovative Real Estate Companies in Multifamily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394960" cy="1463040"/>
          </a:xfrm>
          <a:prstGeom prst="roundRect">
            <a:avLst>
              <a:gd name="adj" fmla="val 4375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002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Greystar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199339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 manager (1M+ units, 260 markets); early, visible adopter of AI across leasing and operations; active client of EliseAI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217920" y="1463040"/>
            <a:ext cx="5394960" cy="1463040"/>
          </a:xfrm>
          <a:prstGeom prst="roundRect">
            <a:avLst>
              <a:gd name="adj" fmla="val 4375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92240" y="16002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AvalonBay &amp; Equity Residential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92240" y="199339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REITs deploying AI leasing agents (EliseAI) at scale across large owned portfolios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3200400"/>
            <a:ext cx="5394960" cy="1463040"/>
          </a:xfrm>
          <a:prstGeom prst="roundRect">
            <a:avLst>
              <a:gd name="adj" fmla="val 4375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" y="33375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Asset Living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373075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446,000+ units under management; expanding footprint while investing in centralized operating technology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217920" y="3200400"/>
            <a:ext cx="5394960" cy="1463040"/>
          </a:xfrm>
          <a:prstGeom prst="roundRect">
            <a:avLst>
              <a:gd name="adj" fmla="val 4375"/>
            </a:avLst>
          </a:prstGeom>
          <a:solidFill>
            <a:srgbClr val="F5F7FC"/>
          </a:solidFill>
          <a:ln w="12700">
            <a:solidFill>
              <a:srgbClr val="E3E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92240" y="33375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Brookfield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92240" y="373075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B1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Backing proptech directly (e.g., Block and Mortar) rather than only buying software — shaping the vendor landscape as an investor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Multifamily Innovation Report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B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AI IMPACT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Has the Most Impact Today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94% of operators say they are running or piloting AI this year, up from about 60% in 2024. The actual deployment is concentrated in a handful of workflows.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3520440" cy="1554480"/>
          </a:xfrm>
          <a:prstGeom prst="roundRect">
            <a:avLst>
              <a:gd name="adj" fmla="val 4118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313432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77240" y="283464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Leasing intake &amp; ILS lead response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251960" y="2148840"/>
            <a:ext cx="3520440" cy="1554480"/>
          </a:xfrm>
          <a:prstGeom prst="roundRect">
            <a:avLst>
              <a:gd name="adj" fmla="val 4118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480560" y="2313432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480560" y="283464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 booking &amp; reminder cadences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955280" y="2148840"/>
            <a:ext cx="3520440" cy="1554480"/>
          </a:xfrm>
          <a:prstGeom prst="roundRect">
            <a:avLst>
              <a:gd name="adj" fmla="val 4118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183880" y="2313432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8183880" y="283464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After-hours resident hotline &amp; maintenance triage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3931920"/>
            <a:ext cx="3520440" cy="1554480"/>
          </a:xfrm>
          <a:prstGeom prst="roundRect">
            <a:avLst>
              <a:gd name="adj" fmla="val 4118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77240" y="4096512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777240" y="461772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No-show recovery within minutes of a missed tour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251960" y="3931920"/>
            <a:ext cx="3520440" cy="1554480"/>
          </a:xfrm>
          <a:prstGeom prst="roundRect">
            <a:avLst>
              <a:gd name="adj" fmla="val 4118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480560" y="4096512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480560" y="461772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Lease audits &amp; compliance checks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7955280" y="3931920"/>
            <a:ext cx="3520440" cy="1554480"/>
          </a:xfrm>
          <a:prstGeom prst="roundRect">
            <a:avLst>
              <a:gd name="adj" fmla="val 4118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183880" y="4096512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8183880" y="4617720"/>
            <a:ext cx="3063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Chatbot-first resident communications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Frontdesk 2026 State of AI in Multifamily Housing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1612880" y="649224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1656</Words>
  <Application>Microsoft Macintosh PowerPoint</Application>
  <PresentationFormat>Widescreen</PresentationFormat>
  <Paragraphs>209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raghav gupta</cp:lastModifiedBy>
  <cp:revision>2</cp:revision>
  <dcterms:created xsi:type="dcterms:W3CDTF">2026-08-04T10:20:37Z</dcterms:created>
  <dcterms:modified xsi:type="dcterms:W3CDTF">2026-08-05T19:39:20Z</dcterms:modified>
</cp:coreProperties>
</file>