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72" r:id="rId3"/>
    <p:sldId id="275" r:id="rId4"/>
    <p:sldId id="274" r:id="rId5"/>
    <p:sldId id="273" r:id="rId6"/>
    <p:sldId id="268" r:id="rId7"/>
    <p:sldId id="278" r:id="rId8"/>
    <p:sldId id="279" r:id="rId9"/>
    <p:sldId id="280" r:id="rId10"/>
    <p:sldId id="281" r:id="rId11"/>
    <p:sldId id="288" r:id="rId12"/>
    <p:sldId id="282" r:id="rId13"/>
    <p:sldId id="284" r:id="rId14"/>
    <p:sldId id="286" r:id="rId15"/>
    <p:sldId id="283" r:id="rId16"/>
    <p:sldId id="285" r:id="rId17"/>
    <p:sldId id="289" r:id="rId18"/>
    <p:sldId id="293" r:id="rId19"/>
    <p:sldId id="320" r:id="rId20"/>
    <p:sldId id="294" r:id="rId21"/>
    <p:sldId id="305" r:id="rId22"/>
    <p:sldId id="306" r:id="rId23"/>
    <p:sldId id="308" r:id="rId24"/>
    <p:sldId id="313" r:id="rId25"/>
    <p:sldId id="307" r:id="rId26"/>
    <p:sldId id="309" r:id="rId27"/>
    <p:sldId id="310" r:id="rId28"/>
    <p:sldId id="311" r:id="rId29"/>
    <p:sldId id="312" r:id="rId30"/>
    <p:sldId id="317" r:id="rId31"/>
    <p:sldId id="314" r:id="rId32"/>
    <p:sldId id="318" r:id="rId33"/>
    <p:sldId id="315" r:id="rId34"/>
    <p:sldId id="316" r:id="rId35"/>
    <p:sldId id="290" r:id="rId36"/>
    <p:sldId id="319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A49"/>
    <a:srgbClr val="B4D968"/>
    <a:srgbClr val="B8DE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0" autoAdjust="0"/>
    <p:restoredTop sz="69363" autoAdjust="0"/>
  </p:normalViewPr>
  <p:slideViewPr>
    <p:cSldViewPr snapToGrid="0" snapToObjects="1">
      <p:cViewPr varScale="1">
        <p:scale>
          <a:sx n="70" d="100"/>
          <a:sy n="70" d="100"/>
        </p:scale>
        <p:origin x="-2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1EC6F-64BB-8143-A3BD-20F8E8978550}" type="datetimeFigureOut">
              <a:rPr lang="en-US" smtClean="0"/>
              <a:pPr/>
              <a:t>6/18/12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3BBEC-16B7-764E-BDFE-212D8E180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75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86F15-AB9C-A043-BA88-BFB73DBA8664}" type="datetimeFigureOut">
              <a:rPr lang="en-US" smtClean="0"/>
              <a:pPr/>
              <a:t>6/18/12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5386F-AD27-2F41-8FEC-D1C66C459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2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52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Well, we have lots</a:t>
            </a:r>
            <a:r>
              <a:rPr lang="en-US" baseline="0" dirty="0" smtClean="0"/>
              <a:t> of diverse faculty needs and requests for custom-built projects. But we are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currently responding (if we respond at all) in 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uncoordinated and unsustainable way.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[Photo credit: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wetwebwork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via Flickr, http://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www.flickr.com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/photos/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wetwebwork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/141617796/in/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photostream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7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Carol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Mandel, NYU 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Libraries, figuring out how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support new web-based forms of collaboration, communication, and publishing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high-level, strategic priority.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 spring she asked us Monica and me…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7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investigate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such services are offered at other universities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better define NYU faculty’s needs;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7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propose a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scalable and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sustainable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model(s) that might be adopted by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NYU Libraries.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7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we turned to our peer community as well as to the NYU community for help.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7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pring 2011 we started by talking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peer institutions to see how they do it. </a:t>
            </a:r>
          </a:p>
          <a:p>
            <a:pPr marL="0" indent="0">
              <a:buNone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ross generalizations,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 we observed that the organizations we talked to pointed to three general types of service models: </a:t>
            </a:r>
          </a:p>
          <a:p>
            <a:pPr marL="228600" indent="-228600"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Digital Humanities centers (scholar-driven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a strong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R&amp;D component);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Digital research &amp;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publishing services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(focus on scalability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or first-of-a-kind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rather than one-of-a-kind projects); [Thanks to Rebecca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Kennison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Columbia for this useful distinction between one-of-a-kind and first-of-a-kind projects)</a:t>
            </a:r>
          </a:p>
          <a:p>
            <a:pPr marL="228600" indent="-228600"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Orgs that focus on digitizing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library collections (library collection driven, focus on building infrastructure)</a:t>
            </a:r>
          </a:p>
          <a:p>
            <a:pPr marL="228600" indent="-228600">
              <a:buAutoNum type="arabicPeriod"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Again,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are gross generalizations and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single service model I mention here fully describes any of the organizations we spoke to. We’re just pointing to trends.</a:t>
            </a:r>
          </a:p>
          <a:p>
            <a:pPr marL="0" indent="0">
              <a:buNone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7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past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summer we partnered with Subject Specialists to identify NYU faculty who are engaged in thinking about or experimenting with technology for their research and publishing.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October we and the appropriate subject specialists interviewed the faculty.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do faculty want?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7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Lots of stuff: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But, in a nutshell: they want the university to supply them with programmers to build them websites and lots of storage to manage their stuff.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are complex demands.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And…</a:t>
            </a:r>
          </a:p>
          <a:p>
            <a:pPr marL="171450" indent="-171450">
              <a:buFontTx/>
              <a:buChar char="-"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7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could we begin to help them?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 at our org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structure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this is a high-level overview representing Libraries, Press, and campus ITS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It’s a complex service environment.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 lots of excellent services, some are nascent or under-developed.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there’s also a lack of integration among these different services. We’re not working in concert.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It’s not only hard for a user to navigate this complex service landscape, but for staff as well.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we need is a viable service model and to create a shared vision for providing services to support new-model scholarly communication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7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baseline="0" dirty="0" smtClean="0"/>
              <a:t>the research scholar, w</a:t>
            </a:r>
            <a:r>
              <a:rPr lang="en-US" dirty="0" smtClean="0"/>
              <a:t>hat we really want to offer is this…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7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First,</a:t>
            </a:r>
            <a:r>
              <a:rPr lang="en-US" baseline="0" dirty="0" smtClean="0"/>
              <a:t> I’ll give you a</a:t>
            </a:r>
            <a:r>
              <a:rPr lang="en-US" dirty="0" smtClean="0"/>
              <a:t> little background to contextualize our research project.</a:t>
            </a:r>
            <a:r>
              <a:rPr lang="en-US" baseline="0" dirty="0" smtClean="0"/>
              <a:t> In the mid 2000s…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33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… a clear path to whatever services we *do* currently or will eventually provide.</a:t>
            </a:r>
          </a:p>
          <a:p>
            <a:endParaRPr lang="en-US" baseline="0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(Note: the color gradient is meant to represent our vision of NYU Libraries, Press, ITS working together!)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are some components of what a *possible* service model might look like (note: NYU has not adopted this model):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7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As we said before, many basic academic and administrative needs are met by enterprise tools.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many research needs remain unfulfilled.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7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Various units -- Digital Library Technology Services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Performance Computing, Data Service Studio,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etc. -- are 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urrently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working to create generalizable research tools such as…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7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more generic and standardized version of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MediaCommons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platform that NYU’s DLTS has developed, that could meet scholars’ needs for web-based publishing venues and collaborative community sites;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Smarter repositories, e.g., low-latency, high speed working storage, with a focus on collaboration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these services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enterprise tools: e.g.,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mashup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Dspace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Sakai + grouper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this point the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tools and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integration for some services in this category are in development.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current user support *services* for these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tools are pretty much non-existent.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7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hope to make these generic research tools, platforms, and user support services as generalizable and scalable as possible and thus available to as many scholars as we can.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73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second tier of service: would include the ability to provide some custom configuration of the *standardized* research services. (Note that these proposed service levels are all interlinked and build on each other)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73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Configuration options for standardized services might include: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Skinning the user interface to a standard tool in order to make it *look* customized,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providing a more custom-tailored DMD input interface to a repository (rather than using the out-of-the-box DMD input configuration)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Having a staff member with special skills do bulk uploads, metadata transformations, or special processing of a scholar’s collection. </a:t>
            </a:r>
          </a:p>
          <a:p>
            <a:pPr marL="0" indent="0">
              <a:buFont typeface="Arial"/>
              <a:buNone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We’re already doing some of this, for example, for select collections going into our Institutional Repository.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73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Though the goal would always be to help as many scholars as possible, access to this level of service, requiring more staff time &amp; support, would be more selective.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Depending on demand, we may need to develop a process for evaluating and selecting among proposed projects, or follow Columbia U’s CDRS’s lead and develop a for-fee model.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73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4</a:t>
            </a:r>
            <a:r>
              <a:rPr lang="en-US" baseline="30000" dirty="0" smtClean="0"/>
              <a:t>th</a:t>
            </a:r>
            <a:r>
              <a:rPr lang="en-US" baseline="0" dirty="0" smtClean="0"/>
              <a:t> service category – Applied R&amp;D -- would build on our Digital Library Technology Service’s R&amp;D activities, as well as other development initiatives at NYU Libraries and ITS.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73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work is more experimental and focused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developing methods and infrastructure with possible (but not certain) future research value.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work would hopefully lead to reusable </a:t>
            </a:r>
            <a:r>
              <a:rPr lang="en-US" baseline="0" dirty="0" smtClean="0"/>
              <a:t>products or integration among existing tools. </a:t>
            </a:r>
          </a:p>
          <a:p>
            <a:r>
              <a:rPr lang="en-US" baseline="0" dirty="0" smtClean="0"/>
              <a:t>The products developed ideally would then be rolled out as “Standardized Research Services”, thereby completing the development and roll-out loop in this model.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NYU Libraries and NYU Information Technology</a:t>
            </a:r>
            <a:r>
              <a:rPr lang="en-US" baseline="0" dirty="0" smtClean="0"/>
              <a:t> Services were feeling a certain amount of…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873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example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the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Annotation Collaboration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DLTS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working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with the University of MD, U of Illinois, LANL, U of Queensland.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example: The Media Commons platform that NYU created, which started as R&amp;D and which we hope will eventually become a standardized research service.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73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Obviously this work is highly selective, mostly grant-funded, and extremely staff intensive.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73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Monica and me:  Our current project goal is to devise and propose a way to conceptualize and describe this potential suite of research services…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eventually help to make our current complex,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dimentional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disaggregated organization…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73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…look </a:t>
            </a:r>
            <a:r>
              <a:rPr lang="en-US" baseline="0" dirty="0" smtClean="0"/>
              <a:t>more like this from the user’s perspective.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73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With our various units working in unison, with a shared vision, to create a coherent public service.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believe the biggest challenge to realizing this vision is organizational…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73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We’ll leave you with a list of what we think would be our biggest challenges in realizing this potential service model.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73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52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frustration</a:t>
            </a:r>
            <a:r>
              <a:rPr lang="en-US" baseline="0" dirty="0" smtClean="0"/>
              <a:t> because of our conflicting desires to create robust and scalable…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63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enterprise-level, generic tools that</a:t>
            </a:r>
            <a:r>
              <a:rPr lang="en-US" baseline="0" dirty="0" smtClean="0"/>
              <a:t> would </a:t>
            </a:r>
            <a:r>
              <a:rPr lang="en-US" dirty="0" smtClean="0"/>
              <a:t>meet the academic and administrative needs of a majority of our tens of thousands of students and faculty, while</a:t>
            </a:r>
            <a:r>
              <a:rPr lang="en-US" baseline="0" dirty="0" smtClean="0"/>
              <a:t> at the same time…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59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Trying to give</a:t>
            </a:r>
            <a:r>
              <a:rPr lang="en-US" baseline="0" dirty="0" smtClean="0"/>
              <a:t> scholars </a:t>
            </a:r>
            <a:r>
              <a:rPr lang="en-US" dirty="0" smtClean="0"/>
              <a:t>customized support</a:t>
            </a:r>
            <a:r>
              <a:rPr lang="en-US" baseline="0" dirty="0" smtClean="0"/>
              <a:t> for their web-based projects.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</a:t>
            </a:r>
            <a:r>
              <a:rPr lang="en-US" baseline="0" dirty="0" smtClean="0"/>
              <a:t> many other research institutions</a:t>
            </a:r>
            <a:r>
              <a:rPr lang="en-US" dirty="0" smtClean="0"/>
              <a:t>, we rolled out enterprise-level tools…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7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</a:t>
            </a:r>
            <a:r>
              <a:rPr lang="en-US" baseline="0" dirty="0" smtClean="0"/>
              <a:t> are designed to meet the basic academic and administrative needs of a large number of our faculty and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7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as</a:t>
            </a:r>
            <a:r>
              <a:rPr lang="en-US" baseline="0" dirty="0" smtClean="0"/>
              <a:t> for scholars needing more customized support…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386F-AD27-2F41-8FEC-D1C66C4598B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340098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0" cap="all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693668"/>
            <a:ext cx="7772400" cy="15001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0" i="0" baseline="0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 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225924"/>
            <a:ext cx="6875463" cy="1092201"/>
          </a:xfrm>
          <a:prstGeom prst="rect">
            <a:avLst/>
          </a:prstGeom>
        </p:spPr>
        <p:txBody>
          <a:bodyPr/>
          <a:lstStyle>
            <a:lvl1pPr>
              <a:buNone/>
              <a:defRPr sz="2000" b="0" i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57200" y="6047595"/>
            <a:ext cx="6875463" cy="554009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cap="all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0" descr="logo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26279" y="6405974"/>
            <a:ext cx="1054886" cy="2380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fld id="{60AFA559-E6F5-A446-B0D6-97ADC7D0EE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pic>
        <p:nvPicPr>
          <p:cNvPr id="10" name="Picture 10" descr="logo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26279" y="6405974"/>
            <a:ext cx="1054886" cy="2380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fld id="{60AFA559-E6F5-A446-B0D6-97ADC7D0EE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pic>
        <p:nvPicPr>
          <p:cNvPr id="9" name="Picture 10" descr="logo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26279" y="6405974"/>
            <a:ext cx="1054886" cy="2380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fld id="{60AFA559-E6F5-A446-B0D6-97ADC7D0EE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pic>
        <p:nvPicPr>
          <p:cNvPr id="9" name="Picture 10" descr="logo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26279" y="6405974"/>
            <a:ext cx="1054886" cy="2380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Gill Sans"/>
                <a:cs typeface="Gill Sans"/>
              </a:defRPr>
            </a:lvl1pPr>
            <a:lvl2pPr>
              <a:defRPr>
                <a:solidFill>
                  <a:srgbClr val="FFFFFF"/>
                </a:solidFill>
                <a:latin typeface="Gill Sans"/>
                <a:cs typeface="Gill Sans"/>
              </a:defRPr>
            </a:lvl2pPr>
            <a:lvl3pPr>
              <a:defRPr>
                <a:solidFill>
                  <a:srgbClr val="FFFFFF"/>
                </a:solidFill>
                <a:latin typeface="Gill Sans"/>
                <a:cs typeface="Gill Sans"/>
              </a:defRPr>
            </a:lvl3pPr>
            <a:lvl4pPr>
              <a:defRPr>
                <a:solidFill>
                  <a:srgbClr val="FFFFFF"/>
                </a:solidFill>
                <a:latin typeface="Gill Sans"/>
                <a:cs typeface="Gill Sans"/>
              </a:defRPr>
            </a:lvl4pPr>
            <a:lvl5pPr>
              <a:defRPr>
                <a:solidFill>
                  <a:srgbClr val="FFFFFF"/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fld id="{60AFA559-E6F5-A446-B0D6-97ADC7D0EE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pic>
        <p:nvPicPr>
          <p:cNvPr id="8" name="Picture 10" descr="logo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26279" y="6405974"/>
            <a:ext cx="1054886" cy="2380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fld id="{60AFA559-E6F5-A446-B0D6-97ADC7D0EE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pic>
        <p:nvPicPr>
          <p:cNvPr id="10" name="Picture 10" descr="logo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26279" y="6405974"/>
            <a:ext cx="1054886" cy="238082"/>
          </a:xfrm>
          <a:prstGeom prst="rect">
            <a:avLst/>
          </a:prstGeom>
          <a:noFill/>
        </p:spPr>
      </p:pic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457200" y="693668"/>
            <a:ext cx="7772400" cy="15001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0" i="0" baseline="0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340098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0" cap="all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Gill Sans"/>
                <a:cs typeface="Gill Sans"/>
              </a:defRPr>
            </a:lvl1pPr>
            <a:lvl2pPr>
              <a:defRPr sz="2400">
                <a:solidFill>
                  <a:srgbClr val="FFFFFF"/>
                </a:solidFill>
                <a:latin typeface="Gill Sans"/>
                <a:cs typeface="Gill Sans"/>
              </a:defRPr>
            </a:lvl2pPr>
            <a:lvl3pPr>
              <a:defRPr sz="2000">
                <a:solidFill>
                  <a:srgbClr val="FFFFFF"/>
                </a:solidFill>
                <a:latin typeface="Gill Sans"/>
                <a:cs typeface="Gill Sans"/>
              </a:defRPr>
            </a:lvl3pPr>
            <a:lvl4pPr>
              <a:defRPr sz="1800">
                <a:solidFill>
                  <a:srgbClr val="FFFFFF"/>
                </a:solidFill>
                <a:latin typeface="Gill Sans"/>
                <a:cs typeface="Gill Sans"/>
              </a:defRPr>
            </a:lvl4pPr>
            <a:lvl5pPr>
              <a:defRPr sz="1800">
                <a:solidFill>
                  <a:srgbClr val="FFFFFF"/>
                </a:solidFill>
                <a:latin typeface="Gill Sans"/>
                <a:cs typeface="Gill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Gill Sans"/>
                <a:cs typeface="Gill Sans"/>
              </a:defRPr>
            </a:lvl1pPr>
            <a:lvl2pPr>
              <a:defRPr sz="2400">
                <a:solidFill>
                  <a:srgbClr val="FFFFFF"/>
                </a:solidFill>
                <a:latin typeface="Gill Sans"/>
                <a:cs typeface="Gill Sans"/>
              </a:defRPr>
            </a:lvl2pPr>
            <a:lvl3pPr>
              <a:defRPr sz="2000">
                <a:solidFill>
                  <a:srgbClr val="FFFFFF"/>
                </a:solidFill>
                <a:latin typeface="Gill Sans"/>
                <a:cs typeface="Gill Sans"/>
              </a:defRPr>
            </a:lvl3pPr>
            <a:lvl4pPr>
              <a:defRPr sz="1800">
                <a:solidFill>
                  <a:srgbClr val="FFFFFF"/>
                </a:solidFill>
                <a:latin typeface="Gill Sans"/>
                <a:cs typeface="Gill Sans"/>
              </a:defRPr>
            </a:lvl4pPr>
            <a:lvl5pPr>
              <a:defRPr sz="1800">
                <a:solidFill>
                  <a:srgbClr val="FFFFFF"/>
                </a:solidFill>
                <a:latin typeface="Gill Sans"/>
                <a:cs typeface="Gill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fld id="{60AFA559-E6F5-A446-B0D6-97ADC7D0EE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pic>
        <p:nvPicPr>
          <p:cNvPr id="13" name="Picture 10" descr="logo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26279" y="6405974"/>
            <a:ext cx="1054886" cy="2380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FFFFFF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FFFFFF"/>
                </a:solidFill>
                <a:latin typeface="Gill Sans"/>
                <a:cs typeface="Gill Sans"/>
              </a:defRPr>
            </a:lvl1pPr>
            <a:lvl2pPr>
              <a:defRPr sz="2000" b="0" i="0">
                <a:solidFill>
                  <a:srgbClr val="FFFFFF"/>
                </a:solidFill>
                <a:latin typeface="Gill Sans"/>
                <a:cs typeface="Gill Sans"/>
              </a:defRPr>
            </a:lvl2pPr>
            <a:lvl3pPr>
              <a:defRPr sz="1800" b="0" i="0">
                <a:solidFill>
                  <a:srgbClr val="FFFFFF"/>
                </a:solidFill>
                <a:latin typeface="Gill Sans"/>
                <a:cs typeface="Gill Sans"/>
              </a:defRPr>
            </a:lvl3pPr>
            <a:lvl4pPr>
              <a:defRPr sz="1600" b="0" i="0">
                <a:solidFill>
                  <a:srgbClr val="FFFFFF"/>
                </a:solidFill>
                <a:latin typeface="Gill Sans"/>
                <a:cs typeface="Gill Sans"/>
              </a:defRPr>
            </a:lvl4pPr>
            <a:lvl5pPr>
              <a:defRPr sz="1600" b="0" i="0">
                <a:solidFill>
                  <a:srgbClr val="FFFFFF"/>
                </a:solidFill>
                <a:latin typeface="Gill Sans"/>
                <a:cs typeface="Gill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FFFFFF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Gill Sans"/>
                <a:cs typeface="Gill Sans"/>
              </a:defRPr>
            </a:lvl1pPr>
            <a:lvl2pPr>
              <a:defRPr sz="2000">
                <a:solidFill>
                  <a:srgbClr val="FFFFFF"/>
                </a:solidFill>
                <a:latin typeface="Gill Sans"/>
                <a:cs typeface="Gill Sans"/>
              </a:defRPr>
            </a:lvl2pPr>
            <a:lvl3pPr>
              <a:defRPr sz="1800">
                <a:solidFill>
                  <a:srgbClr val="FFFFFF"/>
                </a:solidFill>
                <a:latin typeface="Gill Sans"/>
                <a:cs typeface="Gill Sans"/>
              </a:defRPr>
            </a:lvl3pPr>
            <a:lvl4pPr>
              <a:defRPr sz="1600">
                <a:solidFill>
                  <a:srgbClr val="FFFFFF"/>
                </a:solidFill>
                <a:latin typeface="Gill Sans"/>
                <a:cs typeface="Gill Sans"/>
              </a:defRPr>
            </a:lvl4pPr>
            <a:lvl5pPr>
              <a:defRPr sz="1600">
                <a:solidFill>
                  <a:srgbClr val="FFFFFF"/>
                </a:solidFill>
                <a:latin typeface="Gill Sans"/>
                <a:cs typeface="Gill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fld id="{60AFA559-E6F5-A446-B0D6-97ADC7D0EE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pic>
        <p:nvPicPr>
          <p:cNvPr id="15" name="Picture 10" descr="logo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26279" y="6405974"/>
            <a:ext cx="1054886" cy="2380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fld id="{60AFA559-E6F5-A446-B0D6-97ADC7D0EE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pic>
        <p:nvPicPr>
          <p:cNvPr id="8" name="Picture 10" descr="logo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26279" y="6405974"/>
            <a:ext cx="1054886" cy="2380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fld id="{60AFA559-E6F5-A446-B0D6-97ADC7D0EE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pic>
        <p:nvPicPr>
          <p:cNvPr id="6" name="Picture 10" descr="logo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26279" y="6405974"/>
            <a:ext cx="1054886" cy="2380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  <a:latin typeface="Gill Sans"/>
                <a:cs typeface="Gill Sans"/>
              </a:defRPr>
            </a:lvl1pPr>
            <a:lvl2pPr>
              <a:defRPr sz="2800">
                <a:solidFill>
                  <a:srgbClr val="FFFFFF"/>
                </a:solidFill>
                <a:latin typeface="Gill Sans"/>
                <a:cs typeface="Gill Sans"/>
              </a:defRPr>
            </a:lvl2pPr>
            <a:lvl3pPr>
              <a:defRPr sz="2400">
                <a:solidFill>
                  <a:srgbClr val="FFFFFF"/>
                </a:solidFill>
                <a:latin typeface="Gill Sans"/>
                <a:cs typeface="Gill Sans"/>
              </a:defRPr>
            </a:lvl3pPr>
            <a:lvl4pPr>
              <a:defRPr sz="2000">
                <a:solidFill>
                  <a:srgbClr val="FFFFFF"/>
                </a:solidFill>
                <a:latin typeface="Gill Sans"/>
                <a:cs typeface="Gill Sans"/>
              </a:defRPr>
            </a:lvl4pPr>
            <a:lvl5pPr>
              <a:defRPr sz="2000">
                <a:solidFill>
                  <a:srgbClr val="FFFFFF"/>
                </a:solidFill>
                <a:latin typeface="Gill Sans"/>
                <a:cs typeface="Gill San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fld id="{60AFA559-E6F5-A446-B0D6-97ADC7D0EE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pic>
        <p:nvPicPr>
          <p:cNvPr id="10" name="Picture 10" descr="logo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26279" y="6405974"/>
            <a:ext cx="1054886" cy="2380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2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jpe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9.jpg"/><Relationship Id="rId10" Type="http://schemas.openxmlformats.org/officeDocument/2006/relationships/image" Target="../media/image10.jpg"/><Relationship Id="rId11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1973"/>
            <a:ext cx="7772400" cy="1438152"/>
          </a:xfrm>
        </p:spPr>
        <p:txBody>
          <a:bodyPr>
            <a:noAutofit/>
          </a:bodyPr>
          <a:lstStyle/>
          <a:p>
            <a:r>
              <a:rPr lang="en-US" sz="4000" dirty="0"/>
              <a:t>Creating </a:t>
            </a:r>
            <a:r>
              <a:rPr lang="en-US" sz="4000" dirty="0" smtClean="0"/>
              <a:t>Sustainable &amp; Scalable </a:t>
            </a:r>
            <a:r>
              <a:rPr lang="en-US" sz="4000" dirty="0"/>
              <a:t>Services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76168"/>
            <a:ext cx="7772400" cy="1500187"/>
          </a:xfrm>
        </p:spPr>
        <p:txBody>
          <a:bodyPr/>
          <a:lstStyle/>
          <a:p>
            <a:r>
              <a:rPr lang="en-US" dirty="0"/>
              <a:t>Supporting Digital Humanities in the </a:t>
            </a:r>
            <a:r>
              <a:rPr lang="en-US" dirty="0" smtClean="0"/>
              <a:t>Library: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4175125"/>
            <a:ext cx="7772400" cy="1984375"/>
          </a:xfrm>
        </p:spPr>
        <p:txBody>
          <a:bodyPr/>
          <a:lstStyle/>
          <a:p>
            <a:r>
              <a:rPr lang="en-US" sz="3200" dirty="0" smtClean="0"/>
              <a:t>Monica McCormick</a:t>
            </a:r>
          </a:p>
          <a:p>
            <a:r>
              <a:rPr lang="en-US" sz="3200" dirty="0" smtClean="0"/>
              <a:t>Jennifer Vinopal</a:t>
            </a:r>
            <a:endParaRPr lang="en-US" sz="3200" dirty="0"/>
          </a:p>
          <a:p>
            <a:r>
              <a:rPr lang="en-US" sz="3200" dirty="0" smtClean="0"/>
              <a:t>New York University</a:t>
            </a:r>
            <a:endParaRPr lang="en-US" sz="3200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speechBubbleHel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05" y="0"/>
            <a:ext cx="3947753" cy="2960815"/>
          </a:xfrm>
          <a:prstGeom prst="rect">
            <a:avLst/>
          </a:prstGeom>
        </p:spPr>
      </p:pic>
      <p:pic>
        <p:nvPicPr>
          <p:cNvPr id="4" name="Picture 3" descr="Moshpit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76" y="1836236"/>
            <a:ext cx="5491548" cy="411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0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CarolMand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525" y="1316165"/>
            <a:ext cx="3040519" cy="4399410"/>
          </a:xfrm>
          <a:prstGeom prst="rect">
            <a:avLst/>
          </a:prstGeom>
        </p:spPr>
      </p:pic>
      <p:pic>
        <p:nvPicPr>
          <p:cNvPr id="7" name="Picture 6" descr="speechBubbleHel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05" y="0"/>
            <a:ext cx="3947753" cy="29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62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CarolMand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525" y="1316165"/>
            <a:ext cx="3040519" cy="4399410"/>
          </a:xfrm>
          <a:prstGeom prst="rect">
            <a:avLst/>
          </a:prstGeom>
        </p:spPr>
      </p:pic>
      <p:pic>
        <p:nvPicPr>
          <p:cNvPr id="7" name="Picture 6" descr="speechBubbleHel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05" y="0"/>
            <a:ext cx="3947753" cy="2960815"/>
          </a:xfrm>
          <a:prstGeom prst="rect">
            <a:avLst/>
          </a:prstGeom>
        </p:spPr>
      </p:pic>
      <p:pic>
        <p:nvPicPr>
          <p:cNvPr id="8" name="Picture 7" descr="McCormick_phot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33" y="2588061"/>
            <a:ext cx="1873279" cy="2464840"/>
          </a:xfrm>
          <a:prstGeom prst="rect">
            <a:avLst/>
          </a:prstGeom>
        </p:spPr>
      </p:pic>
      <p:pic>
        <p:nvPicPr>
          <p:cNvPr id="9" name="Picture 8" descr="JV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50" y="4321196"/>
            <a:ext cx="1881859" cy="169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0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 descr="speechBubbleScalable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04" y="-2440"/>
            <a:ext cx="3950208" cy="2962657"/>
          </a:xfrm>
          <a:prstGeom prst="rect">
            <a:avLst/>
          </a:prstGeom>
        </p:spPr>
      </p:pic>
      <p:pic>
        <p:nvPicPr>
          <p:cNvPr id="6" name="Picture 5" descr="CarolMande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525" y="1316165"/>
            <a:ext cx="3040519" cy="4399410"/>
          </a:xfrm>
          <a:prstGeom prst="rect">
            <a:avLst/>
          </a:prstGeom>
        </p:spPr>
      </p:pic>
      <p:pic>
        <p:nvPicPr>
          <p:cNvPr id="8" name="Picture 7" descr="McCormick_phot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33" y="2588061"/>
            <a:ext cx="1873279" cy="2464840"/>
          </a:xfrm>
          <a:prstGeom prst="rect">
            <a:avLst/>
          </a:prstGeom>
        </p:spPr>
      </p:pic>
      <p:pic>
        <p:nvPicPr>
          <p:cNvPr id="9" name="Picture 8" descr="JV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50" y="4321196"/>
            <a:ext cx="1881859" cy="169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3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speechBubbleHel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05" y="0"/>
            <a:ext cx="3947753" cy="2960815"/>
          </a:xfrm>
          <a:prstGeom prst="rect">
            <a:avLst/>
          </a:prstGeom>
        </p:spPr>
      </p:pic>
      <p:pic>
        <p:nvPicPr>
          <p:cNvPr id="3" name="Picture 2" descr="McCormick_phot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05" y="1325350"/>
            <a:ext cx="2746376" cy="3613652"/>
          </a:xfrm>
          <a:prstGeom prst="rect">
            <a:avLst/>
          </a:prstGeom>
        </p:spPr>
      </p:pic>
      <p:pic>
        <p:nvPicPr>
          <p:cNvPr id="4" name="Picture 3" descr="JV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51" y="3156266"/>
            <a:ext cx="2373778" cy="213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76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 descr="Emo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79835"/>
            <a:ext cx="3862957" cy="1343637"/>
          </a:xfrm>
          <a:prstGeom prst="rect">
            <a:avLst/>
          </a:prstGeom>
        </p:spPr>
      </p:pic>
      <p:pic>
        <p:nvPicPr>
          <p:cNvPr id="6" name="Picture 5" descr="Educopi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61" y="366725"/>
            <a:ext cx="3472452" cy="1345184"/>
          </a:xfrm>
          <a:prstGeom prst="rect">
            <a:avLst/>
          </a:prstGeom>
        </p:spPr>
      </p:pic>
      <p:pic>
        <p:nvPicPr>
          <p:cNvPr id="8" name="Picture 7" descr="Kansa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83" y="4681578"/>
            <a:ext cx="3895576" cy="1337726"/>
          </a:xfrm>
          <a:prstGeom prst="rect">
            <a:avLst/>
          </a:prstGeom>
        </p:spPr>
      </p:pic>
      <p:pic>
        <p:nvPicPr>
          <p:cNvPr id="9" name="Picture 8" descr="ScholarsLab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49" y="3620090"/>
            <a:ext cx="5163297" cy="751799"/>
          </a:xfrm>
          <a:prstGeom prst="rect">
            <a:avLst/>
          </a:prstGeom>
        </p:spPr>
      </p:pic>
      <p:pic>
        <p:nvPicPr>
          <p:cNvPr id="11" name="Picture 10" descr="UCLADigCo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76" y="1972626"/>
            <a:ext cx="5926787" cy="614483"/>
          </a:xfrm>
          <a:prstGeom prst="rect">
            <a:avLst/>
          </a:prstGeom>
        </p:spPr>
      </p:pic>
      <p:pic>
        <p:nvPicPr>
          <p:cNvPr id="12" name="Picture 11" descr="UMichMPu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61" y="2104072"/>
            <a:ext cx="4113770" cy="1549520"/>
          </a:xfrm>
          <a:prstGeom prst="rect">
            <a:avLst/>
          </a:prstGeom>
        </p:spPr>
      </p:pic>
      <p:pic>
        <p:nvPicPr>
          <p:cNvPr id="14" name="Picture 13" descr="CDR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71" y="553976"/>
            <a:ext cx="5085886" cy="105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2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Scholars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59" y="61343"/>
            <a:ext cx="5239882" cy="620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0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9917"/>
            <a:ext cx="7772400" cy="717898"/>
          </a:xfrm>
        </p:spPr>
        <p:txBody>
          <a:bodyPr/>
          <a:lstStyle/>
          <a:p>
            <a:r>
              <a:rPr lang="en-US" dirty="0" smtClean="0"/>
              <a:t>NYU Faculty Want: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078211"/>
            <a:ext cx="8115623" cy="5172118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4000" dirty="0" smtClean="0"/>
              <a:t>Online collaborative workspaces (multimedia, annotation, etc.)</a:t>
            </a:r>
          </a:p>
          <a:p>
            <a:pPr marL="457200" indent="-457200">
              <a:buFont typeface="Arial"/>
              <a:buChar char="•"/>
            </a:pPr>
            <a:r>
              <a:rPr lang="en-US" sz="4000" dirty="0" smtClean="0"/>
              <a:t>Online exhibits (image, audio, video)</a:t>
            </a:r>
          </a:p>
          <a:p>
            <a:pPr marL="457200" indent="-457200">
              <a:buFont typeface="Arial"/>
              <a:buChar char="•"/>
            </a:pPr>
            <a:r>
              <a:rPr lang="en-US" sz="4000" dirty="0" smtClean="0"/>
              <a:t>Database-driven websites</a:t>
            </a:r>
          </a:p>
          <a:p>
            <a:pPr marL="457200" indent="-457200">
              <a:buFont typeface="Arial"/>
              <a:buChar char="•"/>
            </a:pPr>
            <a:r>
              <a:rPr lang="en-US" sz="4000" dirty="0" smtClean="0"/>
              <a:t>Conference websites</a:t>
            </a:r>
          </a:p>
          <a:p>
            <a:pPr marL="457200" indent="-457200">
              <a:buFont typeface="Arial"/>
              <a:buChar char="•"/>
            </a:pPr>
            <a:r>
              <a:rPr lang="en-US" sz="4000" dirty="0" smtClean="0"/>
              <a:t>Secure working &amp; </a:t>
            </a:r>
            <a:r>
              <a:rPr lang="en-US" sz="4000" dirty="0" err="1" smtClean="0"/>
              <a:t>longterm</a:t>
            </a:r>
            <a:r>
              <a:rPr lang="en-US" sz="4000" dirty="0" smtClean="0"/>
              <a:t> storage</a:t>
            </a:r>
          </a:p>
          <a:p>
            <a:pPr marL="457200" indent="-457200">
              <a:buFont typeface="Arial"/>
              <a:buChar char="•"/>
            </a:pPr>
            <a:r>
              <a:rPr lang="en-US" sz="4000" dirty="0" smtClean="0"/>
              <a:t>Video/audio for lectures, projects</a:t>
            </a:r>
          </a:p>
          <a:p>
            <a:pPr marL="457200" indent="-457200">
              <a:buFont typeface="Arial"/>
              <a:buChar char="•"/>
            </a:pPr>
            <a:endParaRPr lang="en-US" sz="4000" dirty="0"/>
          </a:p>
          <a:p>
            <a:pPr marL="457200" indent="-457200">
              <a:buFont typeface="Arial"/>
              <a:buChar char="•"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16050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77701" y="217779"/>
            <a:ext cx="3321637" cy="914400"/>
          </a:xfrm>
          <a:prstGeom prst="roundRect">
            <a:avLst/>
          </a:prstGeom>
          <a:solidFill>
            <a:srgbClr val="B4D9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600" cap="all" dirty="0" smtClean="0">
                <a:solidFill>
                  <a:schemeClr val="tx1"/>
                </a:solidFill>
                <a:latin typeface="Gill Sans"/>
              </a:rPr>
              <a:t>L</a:t>
            </a:r>
            <a:r>
              <a:rPr lang="en-US" sz="3600" cap="small" dirty="0" smtClean="0">
                <a:solidFill>
                  <a:schemeClr val="tx1"/>
                </a:solidFill>
                <a:latin typeface="Gill Sans"/>
              </a:rPr>
              <a:t>ibrary</a:t>
            </a:r>
            <a:endParaRPr lang="en-US" sz="3600" cap="small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8086" y="217780"/>
            <a:ext cx="1427525" cy="914399"/>
          </a:xfrm>
          <a:prstGeom prst="roundRect">
            <a:avLst/>
          </a:prstGeom>
          <a:solidFill>
            <a:srgbClr val="FF9A49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ill Sans"/>
              </a:rPr>
              <a:t>ITS</a:t>
            </a:r>
            <a:endParaRPr lang="en-US" sz="36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19250" y="1871676"/>
            <a:ext cx="1560176" cy="721004"/>
          </a:xfrm>
          <a:prstGeom prst="roundRect">
            <a:avLst/>
          </a:prstGeom>
          <a:solidFill>
            <a:srgbClr val="B8DE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Gill Sans"/>
              </a:rPr>
              <a:t>DLTS</a:t>
            </a:r>
            <a:endParaRPr lang="en-US" sz="32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6140" y="1950733"/>
            <a:ext cx="1157560" cy="72100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cap="small" dirty="0" smtClean="0">
                <a:solidFill>
                  <a:schemeClr val="tx1"/>
                </a:solidFill>
                <a:latin typeface="Gill Sans"/>
              </a:rPr>
              <a:t>Press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673909" y="2126866"/>
            <a:ext cx="1934777" cy="29341"/>
          </a:xfrm>
          <a:prstGeom prst="straightConnector1">
            <a:avLst/>
          </a:prstGeom>
          <a:ln>
            <a:solidFill>
              <a:schemeClr val="bg1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766478" y="2888500"/>
            <a:ext cx="422440" cy="1"/>
          </a:xfrm>
          <a:prstGeom prst="straightConnector1">
            <a:avLst/>
          </a:prstGeom>
          <a:ln>
            <a:solidFill>
              <a:schemeClr val="bg1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0"/>
          </p:cNvCxnSpPr>
          <p:nvPr/>
        </p:nvCxnSpPr>
        <p:spPr>
          <a:xfrm rot="5400000" flipH="1" flipV="1">
            <a:off x="666018" y="1273051"/>
            <a:ext cx="776584" cy="578780"/>
          </a:xfrm>
          <a:prstGeom prst="straightConnector1">
            <a:avLst/>
          </a:prstGeom>
          <a:ln>
            <a:solidFill>
              <a:schemeClr val="bg1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3296195" y="1518308"/>
            <a:ext cx="706734" cy="1"/>
          </a:xfrm>
          <a:prstGeom prst="straightConnector1">
            <a:avLst/>
          </a:prstGeom>
          <a:ln>
            <a:solidFill>
              <a:schemeClr val="bg1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3"/>
          </p:cNvCxnSpPr>
          <p:nvPr/>
        </p:nvCxnSpPr>
        <p:spPr>
          <a:xfrm>
            <a:off x="5079426" y="2232178"/>
            <a:ext cx="1162260" cy="1588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6926041" y="2699035"/>
            <a:ext cx="799782" cy="1588"/>
          </a:xfrm>
          <a:prstGeom prst="straightConnector1">
            <a:avLst/>
          </a:prstGeom>
          <a:ln>
            <a:solidFill>
              <a:schemeClr val="bg1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23"/>
          <p:cNvCxnSpPr>
            <a:endCxn id="8" idx="3"/>
          </p:cNvCxnSpPr>
          <p:nvPr/>
        </p:nvCxnSpPr>
        <p:spPr>
          <a:xfrm rot="10800000">
            <a:off x="4299338" y="674979"/>
            <a:ext cx="2268748" cy="1183552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1301" y="5437856"/>
            <a:ext cx="8024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ill Sans"/>
              </a:rPr>
              <a:t>NYU Digital Scholarship Support</a:t>
            </a:r>
            <a:endParaRPr lang="en-US" sz="400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241686" y="1582702"/>
            <a:ext cx="2434082" cy="717236"/>
          </a:xfrm>
          <a:prstGeom prst="roundRect">
            <a:avLst/>
          </a:prstGeom>
          <a:solidFill>
            <a:srgbClr val="FF9A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cap="small" dirty="0" smtClean="0">
                <a:solidFill>
                  <a:schemeClr val="tx1"/>
                </a:solidFill>
                <a:latin typeface="Gill Sans"/>
              </a:rPr>
              <a:t>.</a:t>
            </a:r>
            <a:r>
              <a:rPr lang="en-US" sz="2800" cap="small" dirty="0" smtClean="0">
                <a:solidFill>
                  <a:schemeClr val="tx1"/>
                </a:solidFill>
                <a:latin typeface="Gill Sans"/>
              </a:rPr>
              <a:t>EDU Services</a:t>
            </a:r>
            <a:endParaRPr lang="en-US" sz="2800" cap="small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156972" y="3099720"/>
            <a:ext cx="1871591" cy="737821"/>
          </a:xfrm>
          <a:prstGeom prst="round2DiagRect">
            <a:avLst/>
          </a:prstGeom>
          <a:gradFill flip="none" rotWithShape="1">
            <a:gsLst>
              <a:gs pos="100000">
                <a:srgbClr val="B8DE6A"/>
              </a:gs>
              <a:gs pos="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Gill Sans"/>
              </a:rPr>
              <a:t>Digital Pub</a:t>
            </a:r>
            <a:endParaRPr lang="en-US" sz="28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6426169" y="4366230"/>
            <a:ext cx="2031006" cy="737821"/>
          </a:xfrm>
          <a:prstGeom prst="round2DiagRect">
            <a:avLst/>
          </a:prstGeom>
          <a:gradFill flip="none" rotWithShape="1">
            <a:gsLst>
              <a:gs pos="0">
                <a:srgbClr val="B8DE6A"/>
              </a:gs>
              <a:gs pos="100000">
                <a:srgbClr val="FF9A49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Gill Sans"/>
              </a:rPr>
              <a:t>Copyright</a:t>
            </a:r>
            <a:endParaRPr lang="en-US" sz="28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746248" y="3099720"/>
            <a:ext cx="3929519" cy="607912"/>
          </a:xfrm>
          <a:prstGeom prst="roundRect">
            <a:avLst/>
          </a:prstGeom>
          <a:solidFill>
            <a:srgbClr val="FF9A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ill Sans"/>
              </a:rPr>
              <a:t>F</a:t>
            </a:r>
            <a:r>
              <a:rPr lang="en-US" sz="3200" dirty="0" smtClean="0">
                <a:solidFill>
                  <a:schemeClr val="tx1"/>
                </a:solidFill>
                <a:latin typeface="Gill Sans"/>
              </a:rPr>
              <a:t>aculty Tech Services</a:t>
            </a:r>
            <a:endParaRPr lang="en-US" sz="2800" dirty="0">
              <a:solidFill>
                <a:schemeClr val="tx1"/>
              </a:solidFill>
              <a:latin typeface="Gill Sans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746600" y="1174149"/>
            <a:ext cx="4" cy="3485801"/>
          </a:xfrm>
          <a:prstGeom prst="straightConnector1">
            <a:avLst/>
          </a:prstGeom>
          <a:ln>
            <a:solidFill>
              <a:schemeClr val="bg1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7092450" y="1346838"/>
            <a:ext cx="470140" cy="1588"/>
          </a:xfrm>
          <a:prstGeom prst="straightConnector1">
            <a:avLst/>
          </a:prstGeom>
          <a:ln>
            <a:solidFill>
              <a:schemeClr val="bg1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 Diagonal Corner Rectangle 25"/>
          <p:cNvSpPr/>
          <p:nvPr/>
        </p:nvSpPr>
        <p:spPr>
          <a:xfrm>
            <a:off x="2715243" y="4546244"/>
            <a:ext cx="2883492" cy="954332"/>
          </a:xfrm>
          <a:prstGeom prst="round2DiagRect">
            <a:avLst/>
          </a:prstGeom>
          <a:gradFill flip="none" rotWithShape="1">
            <a:gsLst>
              <a:gs pos="0">
                <a:srgbClr val="B8DE6A"/>
              </a:gs>
              <a:gs pos="100000">
                <a:srgbClr val="FF9A49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Gill Sans"/>
              </a:rPr>
              <a:t>Digital &amp; Data Studios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7084878" y="4036929"/>
            <a:ext cx="658598" cy="3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104"/>
          <p:cNvCxnSpPr/>
          <p:nvPr/>
        </p:nvCxnSpPr>
        <p:spPr>
          <a:xfrm rot="10800000">
            <a:off x="2973514" y="1164942"/>
            <a:ext cx="3471255" cy="3381304"/>
          </a:xfrm>
          <a:prstGeom prst="curvedConnector3">
            <a:avLst>
              <a:gd name="adj1" fmla="val 99558"/>
            </a:avLst>
          </a:prstGeom>
          <a:ln>
            <a:solidFill>
              <a:schemeClr val="bg1"/>
            </a:solidFill>
            <a:headEnd type="stealth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028563" y="2299938"/>
            <a:ext cx="1490687" cy="876748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299338" y="3784840"/>
            <a:ext cx="893820" cy="795886"/>
          </a:xfrm>
          <a:prstGeom prst="straightConnector1">
            <a:avLst/>
          </a:prstGeom>
          <a:ln>
            <a:solidFill>
              <a:schemeClr val="bg1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1" idx="0"/>
            <a:endCxn id="23" idx="1"/>
          </p:cNvCxnSpPr>
          <p:nvPr/>
        </p:nvCxnSpPr>
        <p:spPr>
          <a:xfrm flipV="1">
            <a:off x="2028563" y="3403676"/>
            <a:ext cx="2717685" cy="64955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 Diagonal Corner Rectangle 31"/>
          <p:cNvSpPr/>
          <p:nvPr/>
        </p:nvSpPr>
        <p:spPr>
          <a:xfrm>
            <a:off x="479558" y="4366230"/>
            <a:ext cx="1728281" cy="840627"/>
          </a:xfrm>
          <a:prstGeom prst="round2DiagRect">
            <a:avLst/>
          </a:prstGeom>
          <a:solidFill>
            <a:srgbClr val="B8DE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Gill Sans"/>
              </a:rPr>
              <a:t>Subject Specialists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5400000" flipH="1" flipV="1">
            <a:off x="607198" y="2765587"/>
            <a:ext cx="3201289" cy="1"/>
          </a:xfrm>
          <a:prstGeom prst="straightConnector1">
            <a:avLst/>
          </a:prstGeom>
          <a:ln>
            <a:solidFill>
              <a:schemeClr val="bg1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2"/>
          </p:cNvCxnSpPr>
          <p:nvPr/>
        </p:nvCxnSpPr>
        <p:spPr>
          <a:xfrm rot="10800000">
            <a:off x="2207845" y="4659950"/>
            <a:ext cx="507399" cy="363461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headEnd type="arrow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46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04" y="1184852"/>
            <a:ext cx="3593279" cy="4577485"/>
          </a:xfrm>
          <a:prstGeom prst="rect">
            <a:avLst/>
          </a:prstGeom>
        </p:spPr>
      </p:pic>
      <p:pic>
        <p:nvPicPr>
          <p:cNvPr id="3" name="Picture 2" descr="thoughtBubbleHel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57" y="212959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0.28819 0.319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0" y="159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5816 0.5162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80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9917"/>
            <a:ext cx="7772400" cy="717898"/>
          </a:xfrm>
        </p:spPr>
        <p:txBody>
          <a:bodyPr/>
          <a:lstStyle/>
          <a:p>
            <a:r>
              <a:rPr lang="en-US" dirty="0" smtClean="0"/>
              <a:t>Background: Mid 2000s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4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940921" y="836785"/>
            <a:ext cx="2769253" cy="2695147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  <a:gs pos="47000">
                <a:srgbClr val="B8DE6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Gill Sans"/>
              </a:rPr>
              <a:t>Org-wide service model</a:t>
            </a:r>
            <a:endParaRPr lang="en-US" sz="3600" b="1" cap="small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6" name="Right Arrow 5"/>
          <p:cNvSpPr/>
          <p:nvPr/>
        </p:nvSpPr>
        <p:spPr>
          <a:xfrm rot="19682696">
            <a:off x="849455" y="2658836"/>
            <a:ext cx="5391485" cy="246680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"/>
                <a:cs typeface="Gill Sans"/>
              </a:rPr>
              <a:t>Clear Path To Services</a:t>
            </a:r>
            <a:endParaRPr lang="en-US" sz="40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ill Sans"/>
              <a:cs typeface="Gill Sans"/>
            </a:endParaRPr>
          </a:p>
        </p:txBody>
      </p:sp>
      <p:pic>
        <p:nvPicPr>
          <p:cNvPr id="9" name="Picture 8" descr="Scholar_NYP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6" y="5084257"/>
            <a:ext cx="913997" cy="116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6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ent Arrow 8"/>
          <p:cNvSpPr/>
          <p:nvPr/>
        </p:nvSpPr>
        <p:spPr>
          <a:xfrm rot="13007277" flipV="1">
            <a:off x="682730" y="3200504"/>
            <a:ext cx="1423211" cy="1869986"/>
          </a:xfrm>
          <a:prstGeom prst="bentArrow">
            <a:avLst>
              <a:gd name="adj1" fmla="val 25000"/>
              <a:gd name="adj2" fmla="val 25318"/>
              <a:gd name="adj3" fmla="val 25000"/>
              <a:gd name="adj4" fmla="val 4375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7" name="Picture 6" descr="Scholar_NYP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6" y="5084257"/>
            <a:ext cx="913997" cy="1164342"/>
          </a:xfrm>
          <a:prstGeom prst="rect">
            <a:avLst/>
          </a:prstGeom>
        </p:spPr>
      </p:pic>
      <p:pic>
        <p:nvPicPr>
          <p:cNvPr id="12" name="Picture 11" descr="enterprise_new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286"/>
            <a:ext cx="2180882" cy="122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44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7358464">
            <a:off x="1165180" y="2908539"/>
            <a:ext cx="2384358" cy="56178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139523" y="226439"/>
            <a:ext cx="2769253" cy="1698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ill Sans"/>
              </a:rPr>
              <a:t>Standardized Research Services</a:t>
            </a:r>
            <a:endParaRPr lang="en-US" sz="3600" cap="small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9" name="Bent Arrow 8"/>
          <p:cNvSpPr/>
          <p:nvPr/>
        </p:nvSpPr>
        <p:spPr>
          <a:xfrm rot="13007277" flipV="1">
            <a:off x="682730" y="3200504"/>
            <a:ext cx="1423211" cy="1869986"/>
          </a:xfrm>
          <a:prstGeom prst="bentArrow">
            <a:avLst>
              <a:gd name="adj1" fmla="val 25000"/>
              <a:gd name="adj2" fmla="val 25318"/>
              <a:gd name="adj3" fmla="val 25000"/>
              <a:gd name="adj4" fmla="val 4375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3" name="Picture 12" descr="enterpris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1" y="1993256"/>
            <a:ext cx="2042489" cy="1144187"/>
          </a:xfrm>
          <a:prstGeom prst="rect">
            <a:avLst/>
          </a:prstGeom>
        </p:spPr>
      </p:pic>
      <p:pic>
        <p:nvPicPr>
          <p:cNvPr id="8" name="Picture 7" descr="Scholar_NYP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6" y="5084257"/>
            <a:ext cx="913997" cy="1164342"/>
          </a:xfrm>
          <a:prstGeom prst="rect">
            <a:avLst/>
          </a:prstGeom>
        </p:spPr>
      </p:pic>
      <p:pic>
        <p:nvPicPr>
          <p:cNvPr id="14" name="Picture 13" descr="enterprise_new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286"/>
            <a:ext cx="2180882" cy="122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57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7358464">
            <a:off x="1165180" y="2908539"/>
            <a:ext cx="2384358" cy="56178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03697" y="414599"/>
            <a:ext cx="49698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>
                <a:solidFill>
                  <a:srgbClr val="FFFFFF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  <a:sym typeface="Wingdings"/>
              </a:rPr>
              <a:t>N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ew-model pub. platforms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>
                <a:solidFill>
                  <a:srgbClr val="FFFFFF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  <a:sym typeface="Wingdings"/>
              </a:rPr>
              <a:t>Smarter r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esearch repositories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>
                <a:solidFill>
                  <a:srgbClr val="FFFFFF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  <a:sym typeface="Wingdings"/>
              </a:rPr>
              <a:t>I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ntegration w/ enterprise tools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39523" y="226439"/>
            <a:ext cx="2769253" cy="1698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ill Sans"/>
              </a:rPr>
              <a:t>Standardized Research Services</a:t>
            </a:r>
            <a:endParaRPr lang="en-US" sz="3600" cap="small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9" name="Bent Arrow 8"/>
          <p:cNvSpPr/>
          <p:nvPr/>
        </p:nvSpPr>
        <p:spPr>
          <a:xfrm rot="13007277" flipV="1">
            <a:off x="682730" y="3200504"/>
            <a:ext cx="1423211" cy="1869986"/>
          </a:xfrm>
          <a:prstGeom prst="bentArrow">
            <a:avLst>
              <a:gd name="adj1" fmla="val 25000"/>
              <a:gd name="adj2" fmla="val 25318"/>
              <a:gd name="adj3" fmla="val 25000"/>
              <a:gd name="adj4" fmla="val 4375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2" name="Picture 11" descr="Scholar_NYP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6" y="5084257"/>
            <a:ext cx="913997" cy="1164342"/>
          </a:xfrm>
          <a:prstGeom prst="rect">
            <a:avLst/>
          </a:prstGeom>
        </p:spPr>
      </p:pic>
      <p:pic>
        <p:nvPicPr>
          <p:cNvPr id="17" name="Picture 16" descr="enterprise_new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286"/>
            <a:ext cx="2180882" cy="122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71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7358464">
            <a:off x="1165180" y="2908539"/>
            <a:ext cx="2384358" cy="56178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139523" y="226439"/>
            <a:ext cx="2769253" cy="1698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ill Sans"/>
              </a:rPr>
              <a:t>Standardized Research Services</a:t>
            </a:r>
            <a:endParaRPr lang="en-US" sz="3600" cap="small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7541" y="732501"/>
            <a:ext cx="5176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Gill Sans"/>
                <a:cs typeface="Gill Sans"/>
              </a:rPr>
              <a:t>For as Many as Possible</a:t>
            </a:r>
          </a:p>
        </p:txBody>
      </p:sp>
      <p:sp>
        <p:nvSpPr>
          <p:cNvPr id="9" name="Bent Arrow 8"/>
          <p:cNvSpPr/>
          <p:nvPr/>
        </p:nvSpPr>
        <p:spPr>
          <a:xfrm rot="13007277" flipV="1">
            <a:off x="682730" y="3200504"/>
            <a:ext cx="1423211" cy="1869986"/>
          </a:xfrm>
          <a:prstGeom prst="bentArrow">
            <a:avLst>
              <a:gd name="adj1" fmla="val 25000"/>
              <a:gd name="adj2" fmla="val 25318"/>
              <a:gd name="adj3" fmla="val 25000"/>
              <a:gd name="adj4" fmla="val 4375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1" name="Picture 10" descr="Scholar_NYP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6" y="5084257"/>
            <a:ext cx="913997" cy="1164342"/>
          </a:xfrm>
          <a:prstGeom prst="rect">
            <a:avLst/>
          </a:prstGeom>
        </p:spPr>
      </p:pic>
      <p:pic>
        <p:nvPicPr>
          <p:cNvPr id="15" name="Picture 14" descr="enterprise_new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286"/>
            <a:ext cx="2180882" cy="122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76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7358464">
            <a:off x="1165180" y="2908539"/>
            <a:ext cx="2384358" cy="56178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0219553">
            <a:off x="1993304" y="3687481"/>
            <a:ext cx="1157679" cy="56178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139523" y="226439"/>
            <a:ext cx="2769253" cy="1698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ill Sans"/>
              </a:rPr>
              <a:t>Standardized Research Services</a:t>
            </a:r>
            <a:endParaRPr lang="en-US" sz="3600" cap="small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135248" y="2578010"/>
            <a:ext cx="2800295" cy="1365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ill Sans"/>
              </a:rPr>
              <a:t>“Configured” Standard</a:t>
            </a:r>
            <a:endParaRPr lang="en-US" sz="36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7541" y="732501"/>
            <a:ext cx="5176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Gill Sans"/>
                <a:cs typeface="Gill Sans"/>
              </a:rPr>
              <a:t>For as Many as Possible</a:t>
            </a:r>
          </a:p>
        </p:txBody>
      </p:sp>
      <p:sp>
        <p:nvSpPr>
          <p:cNvPr id="9" name="Bent Arrow 8"/>
          <p:cNvSpPr/>
          <p:nvPr/>
        </p:nvSpPr>
        <p:spPr>
          <a:xfrm rot="13007277" flipV="1">
            <a:off x="682730" y="3200504"/>
            <a:ext cx="1423211" cy="1869986"/>
          </a:xfrm>
          <a:prstGeom prst="bentArrow">
            <a:avLst>
              <a:gd name="adj1" fmla="val 25000"/>
              <a:gd name="adj2" fmla="val 25318"/>
              <a:gd name="adj3" fmla="val 25000"/>
              <a:gd name="adj4" fmla="val 4375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3" name="Picture 12" descr="Scholar_NYP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6" y="5084257"/>
            <a:ext cx="913997" cy="1164342"/>
          </a:xfrm>
          <a:prstGeom prst="rect">
            <a:avLst/>
          </a:prstGeom>
        </p:spPr>
      </p:pic>
      <p:pic>
        <p:nvPicPr>
          <p:cNvPr id="18" name="Picture 17" descr="enterprise_new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286"/>
            <a:ext cx="2180882" cy="122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34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7358464">
            <a:off x="1165180" y="2908539"/>
            <a:ext cx="2384358" cy="56178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73806" y="2532911"/>
            <a:ext cx="3551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  <a:sym typeface="Wingdings"/>
              </a:rPr>
              <a:t> Skinning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  <a:sym typeface="Wingdings"/>
              </a:rPr>
              <a:t> Special DMD</a:t>
            </a:r>
          </a:p>
          <a:p>
            <a:r>
              <a:rPr lang="en-US" sz="280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>
                <a:solidFill>
                  <a:srgbClr val="FFFFFF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  <a:sym typeface="Wingdings"/>
              </a:rPr>
              <a:t>Bulk load &amp; process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7541" y="732501"/>
            <a:ext cx="5176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Gill Sans"/>
                <a:cs typeface="Gill Sans"/>
              </a:rPr>
              <a:t>For as Many as Possible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139523" y="226439"/>
            <a:ext cx="2769253" cy="1698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ill Sans"/>
              </a:rPr>
              <a:t>Standardized Research Services</a:t>
            </a:r>
            <a:endParaRPr lang="en-US" sz="3600" cap="small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35248" y="2578010"/>
            <a:ext cx="2800295" cy="1365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ill Sans"/>
              </a:rPr>
              <a:t>“Configured” Standard</a:t>
            </a:r>
            <a:endParaRPr lang="en-US" sz="36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18" name="Right Arrow 17"/>
          <p:cNvSpPr/>
          <p:nvPr/>
        </p:nvSpPr>
        <p:spPr>
          <a:xfrm rot="20219553">
            <a:off x="1993304" y="3687481"/>
            <a:ext cx="1157679" cy="56178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 Arrow 8"/>
          <p:cNvSpPr/>
          <p:nvPr/>
        </p:nvSpPr>
        <p:spPr>
          <a:xfrm rot="13007277" flipV="1">
            <a:off x="682730" y="3200504"/>
            <a:ext cx="1423211" cy="1869986"/>
          </a:xfrm>
          <a:prstGeom prst="bentArrow">
            <a:avLst>
              <a:gd name="adj1" fmla="val 25000"/>
              <a:gd name="adj2" fmla="val 25318"/>
              <a:gd name="adj3" fmla="val 25000"/>
              <a:gd name="adj4" fmla="val 4375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2" name="Picture 11" descr="Scholar_NYP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6" y="5084257"/>
            <a:ext cx="913997" cy="1164342"/>
          </a:xfrm>
          <a:prstGeom prst="rect">
            <a:avLst/>
          </a:prstGeom>
        </p:spPr>
      </p:pic>
      <p:pic>
        <p:nvPicPr>
          <p:cNvPr id="20" name="Picture 19" descr="enterprise_new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286"/>
            <a:ext cx="2180882" cy="122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3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7358464">
            <a:off x="1165180" y="2908539"/>
            <a:ext cx="2384358" cy="56178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0219553">
            <a:off x="1993304" y="3687481"/>
            <a:ext cx="1157679" cy="56178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16598" y="2796251"/>
            <a:ext cx="3159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Gill Sans"/>
                <a:cs typeface="Gill Sans"/>
              </a:rPr>
              <a:t>Selective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139523" y="226439"/>
            <a:ext cx="2769253" cy="1698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ill Sans"/>
              </a:rPr>
              <a:t>Standardized Research Services</a:t>
            </a:r>
            <a:endParaRPr lang="en-US" sz="3600" cap="small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35248" y="2578010"/>
            <a:ext cx="2800295" cy="1365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ill Sans"/>
              </a:rPr>
              <a:t>“Configured” Standard</a:t>
            </a:r>
            <a:endParaRPr lang="en-US" sz="36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7541" y="732501"/>
            <a:ext cx="5176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Gill Sans"/>
                <a:cs typeface="Gill Sans"/>
              </a:rPr>
              <a:t>For as Many as Possible</a:t>
            </a:r>
          </a:p>
        </p:txBody>
      </p:sp>
      <p:sp>
        <p:nvSpPr>
          <p:cNvPr id="9" name="Bent Arrow 8"/>
          <p:cNvSpPr/>
          <p:nvPr/>
        </p:nvSpPr>
        <p:spPr>
          <a:xfrm rot="13007277" flipV="1">
            <a:off x="682730" y="3200504"/>
            <a:ext cx="1423211" cy="1869986"/>
          </a:xfrm>
          <a:prstGeom prst="bentArrow">
            <a:avLst>
              <a:gd name="adj1" fmla="val 25000"/>
              <a:gd name="adj2" fmla="val 25318"/>
              <a:gd name="adj3" fmla="val 25000"/>
              <a:gd name="adj4" fmla="val 4375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5" name="Picture 14" descr="Scholar_NYP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6" y="5084257"/>
            <a:ext cx="913997" cy="1164342"/>
          </a:xfrm>
          <a:prstGeom prst="rect">
            <a:avLst/>
          </a:prstGeom>
        </p:spPr>
      </p:pic>
      <p:pic>
        <p:nvPicPr>
          <p:cNvPr id="20" name="Picture 19" descr="enterprise_new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286"/>
            <a:ext cx="2180882" cy="122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50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7358464">
            <a:off x="1165180" y="2908539"/>
            <a:ext cx="2384358" cy="56178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0219553">
            <a:off x="1993304" y="3687481"/>
            <a:ext cx="1157679" cy="56178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16598" y="2796251"/>
            <a:ext cx="3159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Gill Sans"/>
                <a:cs typeface="Gill Sans"/>
              </a:rPr>
              <a:t>Selective</a:t>
            </a:r>
          </a:p>
        </p:txBody>
      </p:sp>
      <p:sp>
        <p:nvSpPr>
          <p:cNvPr id="18" name="Right Arrow 17"/>
          <p:cNvSpPr/>
          <p:nvPr/>
        </p:nvSpPr>
        <p:spPr>
          <a:xfrm rot="1987899">
            <a:off x="2019850" y="4356040"/>
            <a:ext cx="1218347" cy="56178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139523" y="226439"/>
            <a:ext cx="2769253" cy="1698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ill Sans"/>
              </a:rPr>
              <a:t>Standardized Research Services</a:t>
            </a:r>
            <a:endParaRPr lang="en-US" sz="3600" cap="small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135248" y="2578010"/>
            <a:ext cx="2800295" cy="1365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ill Sans"/>
              </a:rPr>
              <a:t>“Configured” Standard</a:t>
            </a:r>
            <a:endParaRPr lang="en-US" sz="36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17337" y="4688245"/>
            <a:ext cx="2343818" cy="1365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ill Sans"/>
              </a:rPr>
              <a:t>Applied R&amp;D</a:t>
            </a:r>
            <a:endParaRPr lang="en-US" sz="36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7541" y="732501"/>
            <a:ext cx="5176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Gill Sans"/>
                <a:cs typeface="Gill Sans"/>
              </a:rPr>
              <a:t>For as Many as Possible</a:t>
            </a:r>
          </a:p>
        </p:txBody>
      </p:sp>
      <p:sp>
        <p:nvSpPr>
          <p:cNvPr id="9" name="Bent Arrow 8"/>
          <p:cNvSpPr/>
          <p:nvPr/>
        </p:nvSpPr>
        <p:spPr>
          <a:xfrm rot="13007277" flipV="1">
            <a:off x="682730" y="3200504"/>
            <a:ext cx="1423211" cy="1869986"/>
          </a:xfrm>
          <a:prstGeom prst="bentArrow">
            <a:avLst>
              <a:gd name="adj1" fmla="val 25000"/>
              <a:gd name="adj2" fmla="val 25318"/>
              <a:gd name="adj3" fmla="val 25000"/>
              <a:gd name="adj4" fmla="val 4375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6" name="Picture 15" descr="Scholar_NYP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6" y="5084257"/>
            <a:ext cx="913997" cy="1164342"/>
          </a:xfrm>
          <a:prstGeom prst="rect">
            <a:avLst/>
          </a:prstGeom>
        </p:spPr>
      </p:pic>
      <p:pic>
        <p:nvPicPr>
          <p:cNvPr id="22" name="Picture 21" descr="enterprise_new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286"/>
            <a:ext cx="2180882" cy="122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9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7358464">
            <a:off x="1165180" y="2908539"/>
            <a:ext cx="2384358" cy="56178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0219553">
            <a:off x="1993304" y="3687481"/>
            <a:ext cx="1157679" cy="56178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16598" y="2796251"/>
            <a:ext cx="3159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Gill Sans"/>
                <a:cs typeface="Gill Sans"/>
              </a:rPr>
              <a:t>Selective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00101" y="4664394"/>
            <a:ext cx="37755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  <a:sym typeface="Wingdings"/>
              </a:rPr>
              <a:t> Experimental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  <a:sym typeface="Wingdings"/>
              </a:rPr>
              <a:t> Future research value?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  <a:sym typeface="Wingdings"/>
              </a:rPr>
              <a:t> First</a:t>
            </a:r>
            <a:r>
              <a:rPr lang="en-US" sz="2800" dirty="0">
                <a:solidFill>
                  <a:srgbClr val="FFFFFF"/>
                </a:solidFill>
                <a:latin typeface="Gill Sans"/>
                <a:cs typeface="Gill Sans"/>
                <a:sym typeface="Wingdings"/>
              </a:rPr>
              <a:t>-of-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  <a:sym typeface="Wingdings"/>
              </a:rPr>
              <a:t>kind? </a:t>
            </a:r>
            <a:endParaRPr lang="en-US" sz="2800" dirty="0">
              <a:solidFill>
                <a:srgbClr val="FFFFFF"/>
              </a:solidFill>
              <a:latin typeface="Gill Sans"/>
              <a:cs typeface="Gill Sans"/>
              <a:sym typeface="Wingdings"/>
            </a:endParaRPr>
          </a:p>
        </p:txBody>
      </p:sp>
      <p:sp>
        <p:nvSpPr>
          <p:cNvPr id="18" name="Right Arrow 17"/>
          <p:cNvSpPr/>
          <p:nvPr/>
        </p:nvSpPr>
        <p:spPr>
          <a:xfrm rot="1987899">
            <a:off x="2019850" y="4356040"/>
            <a:ext cx="1218347" cy="56178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139523" y="226439"/>
            <a:ext cx="2769253" cy="1698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ill Sans"/>
              </a:rPr>
              <a:t>Standardized Research Services</a:t>
            </a:r>
            <a:endParaRPr lang="en-US" sz="3600" cap="small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135248" y="2578010"/>
            <a:ext cx="2800295" cy="1365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ill Sans"/>
              </a:rPr>
              <a:t>“Configured” Standard</a:t>
            </a:r>
            <a:endParaRPr lang="en-US" sz="36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217337" y="4688245"/>
            <a:ext cx="2343818" cy="1365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ill Sans"/>
              </a:rPr>
              <a:t>Applied R&amp;D</a:t>
            </a:r>
            <a:endParaRPr lang="en-US" sz="36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9" name="Bent Arrow 8"/>
          <p:cNvSpPr/>
          <p:nvPr/>
        </p:nvSpPr>
        <p:spPr>
          <a:xfrm rot="13007277" flipV="1">
            <a:off x="682730" y="3200504"/>
            <a:ext cx="1423211" cy="1869986"/>
          </a:xfrm>
          <a:prstGeom prst="bentArrow">
            <a:avLst>
              <a:gd name="adj1" fmla="val 25000"/>
              <a:gd name="adj2" fmla="val 25318"/>
              <a:gd name="adj3" fmla="val 25000"/>
              <a:gd name="adj4" fmla="val 4375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67541" y="732501"/>
            <a:ext cx="5176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Gill Sans"/>
                <a:cs typeface="Gill Sans"/>
              </a:rPr>
              <a:t>For as Many as Possible</a:t>
            </a:r>
          </a:p>
        </p:txBody>
      </p:sp>
      <p:pic>
        <p:nvPicPr>
          <p:cNvPr id="15" name="Picture 14" descr="Scholar_NYP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6" y="5084257"/>
            <a:ext cx="913997" cy="1164342"/>
          </a:xfrm>
          <a:prstGeom prst="rect">
            <a:avLst/>
          </a:prstGeom>
        </p:spPr>
      </p:pic>
      <p:pic>
        <p:nvPicPr>
          <p:cNvPr id="19" name="Picture 18" descr="enterprise_new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286"/>
            <a:ext cx="2180882" cy="122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31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9917"/>
            <a:ext cx="7772400" cy="717898"/>
          </a:xfrm>
        </p:spPr>
        <p:txBody>
          <a:bodyPr/>
          <a:lstStyle/>
          <a:p>
            <a:r>
              <a:rPr lang="en-US" dirty="0" smtClean="0"/>
              <a:t>Background: Mid 2000s</a:t>
            </a:r>
          </a:p>
        </p:txBody>
      </p:sp>
      <p:pic>
        <p:nvPicPr>
          <p:cNvPr id="8" name="Picture 7" descr="NYULib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13" y="1173719"/>
            <a:ext cx="2171700" cy="825500"/>
          </a:xfrm>
          <a:prstGeom prst="rect">
            <a:avLst/>
          </a:prstGeom>
        </p:spPr>
      </p:pic>
      <p:pic>
        <p:nvPicPr>
          <p:cNvPr id="9" name="Picture 8" descr="I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45" y="1881128"/>
            <a:ext cx="4075823" cy="700686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6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7358464">
            <a:off x="1165180" y="2908539"/>
            <a:ext cx="2384358" cy="56178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0219553">
            <a:off x="1993304" y="3687481"/>
            <a:ext cx="1157679" cy="56178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16598" y="2796251"/>
            <a:ext cx="3159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Gill Sans"/>
                <a:cs typeface="Gill Sans"/>
              </a:rPr>
              <a:t>Selective</a:t>
            </a:r>
          </a:p>
        </p:txBody>
      </p:sp>
      <p:sp>
        <p:nvSpPr>
          <p:cNvPr id="18" name="Right Arrow 17"/>
          <p:cNvSpPr/>
          <p:nvPr/>
        </p:nvSpPr>
        <p:spPr>
          <a:xfrm rot="1987899">
            <a:off x="2019850" y="4356040"/>
            <a:ext cx="1218347" cy="56178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139523" y="226439"/>
            <a:ext cx="2769253" cy="1698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ill Sans"/>
              </a:rPr>
              <a:t>Standardized Research Services</a:t>
            </a:r>
            <a:endParaRPr lang="en-US" sz="3600" cap="small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135248" y="2578010"/>
            <a:ext cx="2800295" cy="1365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ill Sans"/>
              </a:rPr>
              <a:t>“Configured” Standard</a:t>
            </a:r>
            <a:endParaRPr lang="en-US" sz="36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217337" y="4688245"/>
            <a:ext cx="2343818" cy="1365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ill Sans"/>
              </a:rPr>
              <a:t>Applied R&amp;D</a:t>
            </a:r>
            <a:endParaRPr lang="en-US" sz="36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45253" y="4610748"/>
            <a:ext cx="3630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Gill Sans"/>
                <a:cs typeface="Gill Sans"/>
              </a:rPr>
              <a:t>e</a:t>
            </a:r>
            <a:r>
              <a:rPr lang="en-US" sz="4000" dirty="0" smtClean="0">
                <a:solidFill>
                  <a:srgbClr val="FFFFFF"/>
                </a:solidFill>
                <a:latin typeface="Gill Sans"/>
                <a:cs typeface="Gill Sans"/>
              </a:rPr>
              <a:t>.g., Open Annotation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7541" y="732501"/>
            <a:ext cx="5176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Gill Sans"/>
                <a:cs typeface="Gill Sans"/>
              </a:rPr>
              <a:t>For as Many as Possible</a:t>
            </a:r>
          </a:p>
        </p:txBody>
      </p:sp>
      <p:sp>
        <p:nvSpPr>
          <p:cNvPr id="9" name="Bent Arrow 8"/>
          <p:cNvSpPr/>
          <p:nvPr/>
        </p:nvSpPr>
        <p:spPr>
          <a:xfrm rot="13007277" flipV="1">
            <a:off x="682730" y="3200504"/>
            <a:ext cx="1423211" cy="1869986"/>
          </a:xfrm>
          <a:prstGeom prst="bentArrow">
            <a:avLst>
              <a:gd name="adj1" fmla="val 25000"/>
              <a:gd name="adj2" fmla="val 25318"/>
              <a:gd name="adj3" fmla="val 25000"/>
              <a:gd name="adj4" fmla="val 4375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6" name="Picture 15" descr="Scholar_NYP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6" y="5084257"/>
            <a:ext cx="913997" cy="1164342"/>
          </a:xfrm>
          <a:prstGeom prst="rect">
            <a:avLst/>
          </a:prstGeom>
        </p:spPr>
      </p:pic>
      <p:pic>
        <p:nvPicPr>
          <p:cNvPr id="24" name="Picture 23" descr="enterprise_new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286"/>
            <a:ext cx="2180882" cy="122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30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139523" y="226439"/>
            <a:ext cx="2769253" cy="1698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ill Sans"/>
              </a:rPr>
              <a:t>Standardized Research Services</a:t>
            </a:r>
            <a:endParaRPr lang="en-US" sz="3600" cap="small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7" name="Right Arrow 6"/>
          <p:cNvSpPr/>
          <p:nvPr/>
        </p:nvSpPr>
        <p:spPr>
          <a:xfrm rot="17358464">
            <a:off x="1165180" y="2908539"/>
            <a:ext cx="2384358" cy="56178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135248" y="2578010"/>
            <a:ext cx="2800295" cy="1365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ill Sans"/>
              </a:rPr>
              <a:t>“Configured” Standard</a:t>
            </a:r>
            <a:endParaRPr lang="en-US" sz="36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12" name="Right Arrow 11"/>
          <p:cNvSpPr/>
          <p:nvPr/>
        </p:nvSpPr>
        <p:spPr>
          <a:xfrm rot="20219553">
            <a:off x="1993304" y="3687481"/>
            <a:ext cx="1157679" cy="56178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16598" y="2796251"/>
            <a:ext cx="3159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Gill Sans"/>
                <a:cs typeface="Gill Sans"/>
              </a:rPr>
              <a:t>Selective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17337" y="4688245"/>
            <a:ext cx="2343818" cy="1365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ill Sans"/>
              </a:rPr>
              <a:t>Applied R&amp;D</a:t>
            </a:r>
            <a:endParaRPr lang="en-US" sz="36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15" name="Right Arrow 14"/>
          <p:cNvSpPr/>
          <p:nvPr/>
        </p:nvSpPr>
        <p:spPr>
          <a:xfrm rot="1987899">
            <a:off x="2019850" y="4356040"/>
            <a:ext cx="1218347" cy="56178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645253" y="4975873"/>
            <a:ext cx="3630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Gill Sans"/>
                <a:cs typeface="Gill Sans"/>
              </a:rPr>
              <a:t>Highly Selective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67541" y="732501"/>
            <a:ext cx="5176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Gill Sans"/>
                <a:cs typeface="Gill Sans"/>
              </a:rPr>
              <a:t>For as Many as Possible</a:t>
            </a:r>
          </a:p>
        </p:txBody>
      </p:sp>
      <p:sp>
        <p:nvSpPr>
          <p:cNvPr id="9" name="Bent Arrow 8"/>
          <p:cNvSpPr/>
          <p:nvPr/>
        </p:nvSpPr>
        <p:spPr>
          <a:xfrm rot="13007277" flipV="1">
            <a:off x="682730" y="3200504"/>
            <a:ext cx="1423211" cy="1869986"/>
          </a:xfrm>
          <a:prstGeom prst="bentArrow">
            <a:avLst>
              <a:gd name="adj1" fmla="val 25000"/>
              <a:gd name="adj2" fmla="val 25318"/>
              <a:gd name="adj3" fmla="val 25000"/>
              <a:gd name="adj4" fmla="val 4375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7" name="Picture 16" descr="Scholar_NYP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6" y="5084257"/>
            <a:ext cx="913997" cy="1164342"/>
          </a:xfrm>
          <a:prstGeom prst="rect">
            <a:avLst/>
          </a:prstGeom>
        </p:spPr>
      </p:pic>
      <p:pic>
        <p:nvPicPr>
          <p:cNvPr id="21" name="Picture 20" descr="enterprise_new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286"/>
            <a:ext cx="2180882" cy="122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39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77701" y="217779"/>
            <a:ext cx="3321637" cy="914400"/>
          </a:xfrm>
          <a:prstGeom prst="roundRect">
            <a:avLst/>
          </a:prstGeom>
          <a:solidFill>
            <a:srgbClr val="B4D9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600" cap="all" dirty="0" smtClean="0">
                <a:solidFill>
                  <a:schemeClr val="tx1"/>
                </a:solidFill>
                <a:latin typeface="Gill Sans"/>
              </a:rPr>
              <a:t>L</a:t>
            </a:r>
            <a:r>
              <a:rPr lang="en-US" sz="3600" cap="small" dirty="0" smtClean="0">
                <a:solidFill>
                  <a:schemeClr val="tx1"/>
                </a:solidFill>
                <a:latin typeface="Gill Sans"/>
              </a:rPr>
              <a:t>ibrary</a:t>
            </a:r>
            <a:endParaRPr lang="en-US" sz="3600" cap="small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8086" y="217780"/>
            <a:ext cx="1427525" cy="914399"/>
          </a:xfrm>
          <a:prstGeom prst="roundRect">
            <a:avLst/>
          </a:prstGeom>
          <a:solidFill>
            <a:srgbClr val="FF9A49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ill Sans"/>
              </a:rPr>
              <a:t>ITS</a:t>
            </a:r>
            <a:endParaRPr lang="en-US" sz="36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19250" y="1871676"/>
            <a:ext cx="1560176" cy="721004"/>
          </a:xfrm>
          <a:prstGeom prst="roundRect">
            <a:avLst/>
          </a:prstGeom>
          <a:solidFill>
            <a:srgbClr val="B8DE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Gill Sans"/>
              </a:rPr>
              <a:t>DLTS</a:t>
            </a:r>
            <a:endParaRPr lang="en-US" sz="32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6140" y="1950733"/>
            <a:ext cx="1157560" cy="72100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cap="small" dirty="0" smtClean="0">
                <a:solidFill>
                  <a:schemeClr val="tx1"/>
                </a:solidFill>
                <a:latin typeface="Gill Sans"/>
              </a:rPr>
              <a:t>Press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673909" y="2126866"/>
            <a:ext cx="1934777" cy="29341"/>
          </a:xfrm>
          <a:prstGeom prst="straightConnector1">
            <a:avLst/>
          </a:prstGeom>
          <a:ln>
            <a:solidFill>
              <a:schemeClr val="bg1"/>
            </a:solidFill>
            <a:headEnd type="non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766478" y="2888500"/>
            <a:ext cx="422440" cy="1"/>
          </a:xfrm>
          <a:prstGeom prst="straightConnector1">
            <a:avLst/>
          </a:prstGeom>
          <a:ln>
            <a:solidFill>
              <a:schemeClr val="bg1"/>
            </a:solidFill>
            <a:headEnd type="non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0"/>
          </p:cNvCxnSpPr>
          <p:nvPr/>
        </p:nvCxnSpPr>
        <p:spPr>
          <a:xfrm rot="5400000" flipH="1" flipV="1">
            <a:off x="666018" y="1273051"/>
            <a:ext cx="776584" cy="578780"/>
          </a:xfrm>
          <a:prstGeom prst="straightConnector1">
            <a:avLst/>
          </a:prstGeom>
          <a:ln>
            <a:solidFill>
              <a:schemeClr val="bg1"/>
            </a:solidFill>
            <a:headEnd type="non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3296195" y="1518308"/>
            <a:ext cx="706734" cy="1"/>
          </a:xfrm>
          <a:prstGeom prst="straightConnector1">
            <a:avLst/>
          </a:prstGeom>
          <a:ln>
            <a:solidFill>
              <a:schemeClr val="bg1"/>
            </a:solidFill>
            <a:headEnd type="non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3"/>
          </p:cNvCxnSpPr>
          <p:nvPr/>
        </p:nvCxnSpPr>
        <p:spPr>
          <a:xfrm>
            <a:off x="5079426" y="2232178"/>
            <a:ext cx="1333984" cy="1588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headEnd type="non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6926041" y="2699035"/>
            <a:ext cx="799782" cy="1588"/>
          </a:xfrm>
          <a:prstGeom prst="straightConnector1">
            <a:avLst/>
          </a:prstGeom>
          <a:ln>
            <a:solidFill>
              <a:schemeClr val="bg1"/>
            </a:solidFill>
            <a:headEnd type="non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23"/>
          <p:cNvCxnSpPr>
            <a:endCxn id="8" idx="3"/>
          </p:cNvCxnSpPr>
          <p:nvPr/>
        </p:nvCxnSpPr>
        <p:spPr>
          <a:xfrm rot="10800000">
            <a:off x="4299338" y="674979"/>
            <a:ext cx="2268748" cy="1183552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headEnd type="non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1301" y="5437856"/>
            <a:ext cx="8024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ill Sans"/>
              </a:rPr>
              <a:t>NYU Digital Scholarship Support</a:t>
            </a:r>
            <a:endParaRPr lang="en-US" sz="400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241686" y="1582702"/>
            <a:ext cx="2434082" cy="717236"/>
          </a:xfrm>
          <a:prstGeom prst="roundRect">
            <a:avLst/>
          </a:prstGeom>
          <a:solidFill>
            <a:srgbClr val="FF9A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cap="small" dirty="0" smtClean="0">
                <a:solidFill>
                  <a:schemeClr val="tx1"/>
                </a:solidFill>
                <a:latin typeface="Gill Sans"/>
              </a:rPr>
              <a:t>.</a:t>
            </a:r>
            <a:r>
              <a:rPr lang="en-US" sz="2800" cap="small" dirty="0" smtClean="0">
                <a:solidFill>
                  <a:schemeClr val="tx1"/>
                </a:solidFill>
                <a:latin typeface="Gill Sans"/>
              </a:rPr>
              <a:t>EDU Services</a:t>
            </a:r>
            <a:endParaRPr lang="en-US" sz="2800" cap="small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6426169" y="4366230"/>
            <a:ext cx="2031006" cy="737821"/>
          </a:xfrm>
          <a:prstGeom prst="round2DiagRect">
            <a:avLst/>
          </a:prstGeom>
          <a:gradFill flip="none" rotWithShape="1">
            <a:gsLst>
              <a:gs pos="0">
                <a:srgbClr val="B8DE6A"/>
              </a:gs>
              <a:gs pos="100000">
                <a:srgbClr val="FF9A49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Gill Sans"/>
              </a:rPr>
              <a:t>Copyright</a:t>
            </a:r>
            <a:endParaRPr lang="en-US" sz="28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746248" y="3099720"/>
            <a:ext cx="3929519" cy="607912"/>
          </a:xfrm>
          <a:prstGeom prst="roundRect">
            <a:avLst/>
          </a:prstGeom>
          <a:solidFill>
            <a:srgbClr val="FF9A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ill Sans"/>
              </a:rPr>
              <a:t>F</a:t>
            </a:r>
            <a:r>
              <a:rPr lang="en-US" sz="3200" dirty="0" smtClean="0">
                <a:solidFill>
                  <a:schemeClr val="tx1"/>
                </a:solidFill>
                <a:latin typeface="Gill Sans"/>
              </a:rPr>
              <a:t>aculty Tech Services</a:t>
            </a:r>
            <a:endParaRPr lang="en-US" sz="2800" dirty="0">
              <a:solidFill>
                <a:schemeClr val="tx1"/>
              </a:solidFill>
              <a:latin typeface="Gill Sans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746600" y="1174149"/>
            <a:ext cx="4" cy="3485801"/>
          </a:xfrm>
          <a:prstGeom prst="straightConnector1">
            <a:avLst/>
          </a:prstGeom>
          <a:ln>
            <a:solidFill>
              <a:schemeClr val="bg1"/>
            </a:solidFill>
            <a:headEnd type="non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7092450" y="1346838"/>
            <a:ext cx="470140" cy="1588"/>
          </a:xfrm>
          <a:prstGeom prst="straightConnector1">
            <a:avLst/>
          </a:prstGeom>
          <a:ln>
            <a:solidFill>
              <a:schemeClr val="bg1"/>
            </a:solidFill>
            <a:headEnd type="non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 Diagonal Corner Rectangle 25"/>
          <p:cNvSpPr/>
          <p:nvPr/>
        </p:nvSpPr>
        <p:spPr>
          <a:xfrm>
            <a:off x="2715243" y="4546244"/>
            <a:ext cx="2883492" cy="954332"/>
          </a:xfrm>
          <a:prstGeom prst="round2DiagRect">
            <a:avLst/>
          </a:prstGeom>
          <a:gradFill flip="none" rotWithShape="1">
            <a:gsLst>
              <a:gs pos="0">
                <a:srgbClr val="B8DE6A"/>
              </a:gs>
              <a:gs pos="100000">
                <a:srgbClr val="FF9A49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Gill Sans"/>
              </a:rPr>
              <a:t>Digital &amp; Data Studios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7084878" y="4036929"/>
            <a:ext cx="658598" cy="3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headEnd type="non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104"/>
          <p:cNvCxnSpPr/>
          <p:nvPr/>
        </p:nvCxnSpPr>
        <p:spPr>
          <a:xfrm rot="10800000">
            <a:off x="2973514" y="1164942"/>
            <a:ext cx="3471255" cy="3381304"/>
          </a:xfrm>
          <a:prstGeom prst="curvedConnector3">
            <a:avLst>
              <a:gd name="adj1" fmla="val 99558"/>
            </a:avLst>
          </a:prstGeom>
          <a:ln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028563" y="2299938"/>
            <a:ext cx="1490687" cy="876748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headEnd type="non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299338" y="3784840"/>
            <a:ext cx="893820" cy="795886"/>
          </a:xfrm>
          <a:prstGeom prst="straightConnector1">
            <a:avLst/>
          </a:prstGeom>
          <a:ln>
            <a:solidFill>
              <a:schemeClr val="bg1"/>
            </a:solidFill>
            <a:headEnd type="non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3" idx="1"/>
          </p:cNvCxnSpPr>
          <p:nvPr/>
        </p:nvCxnSpPr>
        <p:spPr>
          <a:xfrm flipV="1">
            <a:off x="2028563" y="3403676"/>
            <a:ext cx="2717685" cy="64955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headEnd type="non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 Diagonal Corner Rectangle 31"/>
          <p:cNvSpPr/>
          <p:nvPr/>
        </p:nvSpPr>
        <p:spPr>
          <a:xfrm>
            <a:off x="479558" y="4366230"/>
            <a:ext cx="1728281" cy="840627"/>
          </a:xfrm>
          <a:prstGeom prst="round2DiagRect">
            <a:avLst/>
          </a:prstGeom>
          <a:solidFill>
            <a:srgbClr val="B8DE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Gill Sans"/>
              </a:rPr>
              <a:t>Subject Specialists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5400000" flipH="1" flipV="1">
            <a:off x="607198" y="2765587"/>
            <a:ext cx="3201289" cy="1"/>
          </a:xfrm>
          <a:prstGeom prst="straightConnector1">
            <a:avLst/>
          </a:prstGeom>
          <a:ln>
            <a:solidFill>
              <a:schemeClr val="bg1"/>
            </a:solidFill>
            <a:headEnd type="non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2"/>
          </p:cNvCxnSpPr>
          <p:nvPr/>
        </p:nvCxnSpPr>
        <p:spPr>
          <a:xfrm rot="10800000">
            <a:off x="2207845" y="4659950"/>
            <a:ext cx="507399" cy="363461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headEnd type="arrow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 Diagonal Corner Rectangle 34"/>
          <p:cNvSpPr/>
          <p:nvPr/>
        </p:nvSpPr>
        <p:spPr>
          <a:xfrm>
            <a:off x="156972" y="3099720"/>
            <a:ext cx="1871591" cy="737821"/>
          </a:xfrm>
          <a:prstGeom prst="round2DiagRect">
            <a:avLst/>
          </a:prstGeom>
          <a:gradFill flip="none" rotWithShape="1">
            <a:gsLst>
              <a:gs pos="100000">
                <a:srgbClr val="B8DE6A"/>
              </a:gs>
              <a:gs pos="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Gill Sans"/>
              </a:rPr>
              <a:t>Digital Pub</a:t>
            </a:r>
            <a:endParaRPr lang="en-US" sz="2800" dirty="0">
              <a:solidFill>
                <a:schemeClr val="tx1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3078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 rot="18366378">
            <a:off x="859510" y="4084957"/>
            <a:ext cx="1916079" cy="68262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62615" y="2349500"/>
            <a:ext cx="4928510" cy="106362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Gill Sans"/>
              </a:rPr>
              <a:t>PUBLIC SERVICE</a:t>
            </a:r>
            <a:endParaRPr lang="en-US" sz="4000" b="1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2615" y="2349500"/>
            <a:ext cx="4928510" cy="1063624"/>
          </a:xfrm>
          <a:prstGeom prst="roundRect">
            <a:avLst/>
          </a:prstGeom>
          <a:solidFill>
            <a:srgbClr val="B8DE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Gill Sans"/>
              </a:rPr>
              <a:t>Digital Scholarship Services</a:t>
            </a:r>
            <a:endParaRPr lang="en-US" sz="3600" b="1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5049520" y="2350769"/>
            <a:ext cx="822960" cy="1068595"/>
          </a:xfrm>
          <a:prstGeom prst="homePlate">
            <a:avLst/>
          </a:prstGeom>
          <a:solidFill>
            <a:srgbClr val="B8DE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5905124" y="126999"/>
            <a:ext cx="1000501" cy="6654083"/>
          </a:xfrm>
          <a:prstGeom prst="roundRect">
            <a:avLst/>
          </a:prstGeom>
          <a:solidFill>
            <a:srgbClr val="FF9A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500" b="1" dirty="0" smtClean="0">
                <a:solidFill>
                  <a:schemeClr val="tx1"/>
                </a:solidFill>
                <a:latin typeface="Gill Sans"/>
              </a:rPr>
              <a:t>T</a:t>
            </a:r>
          </a:p>
          <a:p>
            <a:pPr algn="ctr"/>
            <a:r>
              <a:rPr lang="en-US" sz="3500" b="1" dirty="0" smtClean="0">
                <a:solidFill>
                  <a:schemeClr val="tx1"/>
                </a:solidFill>
                <a:latin typeface="Gill Sans"/>
              </a:rPr>
              <a:t>E</a:t>
            </a:r>
          </a:p>
          <a:p>
            <a:pPr algn="ctr"/>
            <a:r>
              <a:rPr lang="en-US" sz="3500" b="1" dirty="0" smtClean="0">
                <a:solidFill>
                  <a:schemeClr val="tx1"/>
                </a:solidFill>
                <a:latin typeface="Gill Sans"/>
              </a:rPr>
              <a:t>C</a:t>
            </a:r>
          </a:p>
          <a:p>
            <a:pPr algn="ctr"/>
            <a:r>
              <a:rPr lang="en-US" sz="3500" b="1" dirty="0" smtClean="0">
                <a:solidFill>
                  <a:schemeClr val="tx1"/>
                </a:solidFill>
                <a:latin typeface="Gill Sans"/>
              </a:rPr>
              <a:t>H</a:t>
            </a:r>
          </a:p>
          <a:p>
            <a:pPr algn="ctr"/>
            <a:r>
              <a:rPr lang="en-US" sz="3500" b="1" dirty="0" smtClean="0">
                <a:solidFill>
                  <a:schemeClr val="tx1"/>
                </a:solidFill>
                <a:latin typeface="Gill Sans"/>
              </a:rPr>
              <a:t>N</a:t>
            </a:r>
          </a:p>
          <a:p>
            <a:pPr algn="ctr"/>
            <a:r>
              <a:rPr lang="en-US" sz="3500" b="1" dirty="0" smtClean="0">
                <a:solidFill>
                  <a:schemeClr val="tx1"/>
                </a:solidFill>
                <a:latin typeface="Gill Sans"/>
              </a:rPr>
              <a:t>O</a:t>
            </a:r>
          </a:p>
          <a:p>
            <a:pPr algn="ctr"/>
            <a:r>
              <a:rPr lang="en-US" sz="3500" b="1" dirty="0" smtClean="0">
                <a:solidFill>
                  <a:schemeClr val="tx1"/>
                </a:solidFill>
                <a:latin typeface="Gill Sans"/>
              </a:rPr>
              <a:t>L</a:t>
            </a:r>
          </a:p>
          <a:p>
            <a:pPr algn="ctr"/>
            <a:r>
              <a:rPr lang="en-US" sz="3500" b="1" dirty="0" smtClean="0">
                <a:solidFill>
                  <a:schemeClr val="tx1"/>
                </a:solidFill>
                <a:latin typeface="Gill Sans"/>
              </a:rPr>
              <a:t>O</a:t>
            </a:r>
          </a:p>
          <a:p>
            <a:pPr algn="ctr"/>
            <a:r>
              <a:rPr lang="en-US" sz="3500" b="1" dirty="0" smtClean="0">
                <a:solidFill>
                  <a:schemeClr val="tx1"/>
                </a:solidFill>
                <a:latin typeface="Gill Sans"/>
              </a:rPr>
              <a:t>G</a:t>
            </a:r>
          </a:p>
          <a:p>
            <a:pPr algn="ctr"/>
            <a:r>
              <a:rPr lang="en-US" sz="3500" b="1" dirty="0" smtClean="0">
                <a:solidFill>
                  <a:schemeClr val="tx1"/>
                </a:solidFill>
                <a:latin typeface="Gill Sans"/>
              </a:rPr>
              <a:t>I</a:t>
            </a:r>
          </a:p>
          <a:p>
            <a:pPr algn="ctr"/>
            <a:r>
              <a:rPr lang="en-US" sz="3500" b="1" dirty="0" smtClean="0">
                <a:solidFill>
                  <a:schemeClr val="tx1"/>
                </a:solidFill>
                <a:latin typeface="Gill Sans"/>
              </a:rPr>
              <a:t>E</a:t>
            </a:r>
          </a:p>
          <a:p>
            <a:pPr algn="ctr"/>
            <a:r>
              <a:rPr lang="en-US" sz="3500" b="1" dirty="0">
                <a:solidFill>
                  <a:schemeClr val="tx1"/>
                </a:solidFill>
                <a:latin typeface="Gill Sans"/>
              </a:rPr>
              <a:t>S</a:t>
            </a:r>
          </a:p>
        </p:txBody>
      </p:sp>
      <p:pic>
        <p:nvPicPr>
          <p:cNvPr id="9" name="Picture 8" descr="Scholar_NYP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46" y="4722624"/>
            <a:ext cx="1169392" cy="14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8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 rot="18366378">
            <a:off x="859510" y="4084957"/>
            <a:ext cx="1916079" cy="68262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62615" y="2349500"/>
            <a:ext cx="4928510" cy="1063624"/>
          </a:xfrm>
          <a:prstGeom prst="roundRect">
            <a:avLst/>
          </a:prstGeom>
          <a:solidFill>
            <a:srgbClr val="B8DE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Gill Sans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Gill Sans"/>
              </a:rPr>
              <a:t>Digital </a:t>
            </a:r>
            <a:r>
              <a:rPr lang="en-US" sz="3600" b="1" dirty="0">
                <a:solidFill>
                  <a:schemeClr val="tx1"/>
                </a:solidFill>
                <a:latin typeface="Gill Sans"/>
              </a:rPr>
              <a:t>Scholarship Services</a:t>
            </a:r>
          </a:p>
          <a:p>
            <a:pPr algn="ctr"/>
            <a:endParaRPr lang="en-US" sz="3600" b="1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05124" y="126999"/>
            <a:ext cx="1000501" cy="6654083"/>
          </a:xfrm>
          <a:prstGeom prst="roundRect">
            <a:avLst/>
          </a:prstGeom>
          <a:solidFill>
            <a:srgbClr val="FF9A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500" b="1" dirty="0" smtClean="0">
                <a:solidFill>
                  <a:schemeClr val="tx1"/>
                </a:solidFill>
                <a:latin typeface="Gill Sans"/>
              </a:rPr>
              <a:t>T</a:t>
            </a:r>
          </a:p>
          <a:p>
            <a:pPr algn="ctr"/>
            <a:r>
              <a:rPr lang="en-US" sz="3500" b="1" dirty="0" smtClean="0">
                <a:solidFill>
                  <a:schemeClr val="tx1"/>
                </a:solidFill>
                <a:latin typeface="Gill Sans"/>
              </a:rPr>
              <a:t>E</a:t>
            </a:r>
          </a:p>
          <a:p>
            <a:pPr algn="ctr"/>
            <a:r>
              <a:rPr lang="en-US" sz="3500" b="1" dirty="0" smtClean="0">
                <a:solidFill>
                  <a:schemeClr val="tx1"/>
                </a:solidFill>
                <a:latin typeface="Gill Sans"/>
              </a:rPr>
              <a:t>C</a:t>
            </a:r>
          </a:p>
          <a:p>
            <a:pPr algn="ctr"/>
            <a:r>
              <a:rPr lang="en-US" sz="3500" b="1" dirty="0" smtClean="0">
                <a:solidFill>
                  <a:schemeClr val="tx1"/>
                </a:solidFill>
                <a:latin typeface="Gill Sans"/>
              </a:rPr>
              <a:t>H</a:t>
            </a:r>
          </a:p>
          <a:p>
            <a:pPr algn="ctr"/>
            <a:r>
              <a:rPr lang="en-US" sz="3500" b="1" dirty="0" smtClean="0">
                <a:solidFill>
                  <a:schemeClr val="tx1"/>
                </a:solidFill>
                <a:latin typeface="Gill Sans"/>
              </a:rPr>
              <a:t>N</a:t>
            </a:r>
          </a:p>
          <a:p>
            <a:pPr algn="ctr"/>
            <a:r>
              <a:rPr lang="en-US" sz="3500" b="1" dirty="0" smtClean="0">
                <a:solidFill>
                  <a:schemeClr val="tx1"/>
                </a:solidFill>
                <a:latin typeface="Gill Sans"/>
              </a:rPr>
              <a:t>O</a:t>
            </a:r>
          </a:p>
          <a:p>
            <a:pPr algn="ctr"/>
            <a:r>
              <a:rPr lang="en-US" sz="3500" b="1" dirty="0" smtClean="0">
                <a:solidFill>
                  <a:schemeClr val="tx1"/>
                </a:solidFill>
                <a:latin typeface="Gill Sans"/>
              </a:rPr>
              <a:t>L</a:t>
            </a:r>
          </a:p>
          <a:p>
            <a:pPr algn="ctr"/>
            <a:r>
              <a:rPr lang="en-US" sz="3500" b="1" dirty="0" smtClean="0">
                <a:solidFill>
                  <a:schemeClr val="tx1"/>
                </a:solidFill>
                <a:latin typeface="Gill Sans"/>
              </a:rPr>
              <a:t>O</a:t>
            </a:r>
          </a:p>
          <a:p>
            <a:pPr algn="ctr"/>
            <a:r>
              <a:rPr lang="en-US" sz="3500" b="1" dirty="0" smtClean="0">
                <a:solidFill>
                  <a:schemeClr val="tx1"/>
                </a:solidFill>
                <a:latin typeface="Gill Sans"/>
              </a:rPr>
              <a:t>G</a:t>
            </a:r>
          </a:p>
          <a:p>
            <a:pPr algn="ctr"/>
            <a:r>
              <a:rPr lang="en-US" sz="3500" b="1" dirty="0" smtClean="0">
                <a:solidFill>
                  <a:schemeClr val="tx1"/>
                </a:solidFill>
                <a:latin typeface="Gill Sans"/>
              </a:rPr>
              <a:t>I</a:t>
            </a:r>
          </a:p>
          <a:p>
            <a:pPr algn="ctr"/>
            <a:r>
              <a:rPr lang="en-US" sz="3500" b="1" dirty="0" smtClean="0">
                <a:solidFill>
                  <a:schemeClr val="tx1"/>
                </a:solidFill>
                <a:latin typeface="Gill Sans"/>
              </a:rPr>
              <a:t>E</a:t>
            </a:r>
          </a:p>
          <a:p>
            <a:pPr algn="ctr"/>
            <a:r>
              <a:rPr lang="en-US" sz="3500" b="1" dirty="0">
                <a:solidFill>
                  <a:schemeClr val="tx1"/>
                </a:solidFill>
                <a:latin typeface="Gill Sans"/>
              </a:rPr>
              <a:t>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170500" y="2185202"/>
            <a:ext cx="1560176" cy="721004"/>
          </a:xfrm>
          <a:prstGeom prst="roundRect">
            <a:avLst/>
          </a:prstGeom>
          <a:solidFill>
            <a:srgbClr val="B8DE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Gill Sans"/>
              </a:rPr>
              <a:t>DLTS</a:t>
            </a:r>
            <a:endParaRPr lang="en-US" sz="32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39651" y="3108943"/>
            <a:ext cx="1427525" cy="914399"/>
          </a:xfrm>
          <a:prstGeom prst="roundRect">
            <a:avLst/>
          </a:prstGeom>
          <a:solidFill>
            <a:srgbClr val="FF9A49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ill Sans"/>
              </a:rPr>
              <a:t>ITS</a:t>
            </a:r>
            <a:endParaRPr lang="en-US" sz="36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23" name="Round Diagonal Corner Rectangle 22"/>
          <p:cNvSpPr/>
          <p:nvPr/>
        </p:nvSpPr>
        <p:spPr>
          <a:xfrm>
            <a:off x="457201" y="1344575"/>
            <a:ext cx="1728281" cy="840627"/>
          </a:xfrm>
          <a:prstGeom prst="round2DiagRect">
            <a:avLst/>
          </a:prstGeom>
          <a:solidFill>
            <a:srgbClr val="B8DE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Gill Sans"/>
              </a:rPr>
              <a:t>Subject Specialists</a:t>
            </a:r>
          </a:p>
        </p:txBody>
      </p:sp>
      <p:sp>
        <p:nvSpPr>
          <p:cNvPr id="24" name="Round Diagonal Corner Rectangle 23"/>
          <p:cNvSpPr/>
          <p:nvPr/>
        </p:nvSpPr>
        <p:spPr>
          <a:xfrm>
            <a:off x="2402507" y="1263033"/>
            <a:ext cx="2296493" cy="954332"/>
          </a:xfrm>
          <a:prstGeom prst="round2DiagRect">
            <a:avLst/>
          </a:prstGeom>
          <a:gradFill flip="none" rotWithShape="1">
            <a:gsLst>
              <a:gs pos="0">
                <a:srgbClr val="B8DE6A"/>
              </a:gs>
              <a:gs pos="100000">
                <a:srgbClr val="FF9A49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Gill Sans"/>
              </a:rPr>
              <a:t>Digital &amp; Data Studios</a:t>
            </a:r>
          </a:p>
        </p:txBody>
      </p:sp>
      <p:sp>
        <p:nvSpPr>
          <p:cNvPr id="25" name="Round Diagonal Corner Rectangle 24"/>
          <p:cNvSpPr/>
          <p:nvPr/>
        </p:nvSpPr>
        <p:spPr>
          <a:xfrm>
            <a:off x="457201" y="495449"/>
            <a:ext cx="2031006" cy="737821"/>
          </a:xfrm>
          <a:prstGeom prst="round2DiagRect">
            <a:avLst/>
          </a:prstGeom>
          <a:gradFill flip="none" rotWithShape="1">
            <a:gsLst>
              <a:gs pos="0">
                <a:srgbClr val="B8DE6A"/>
              </a:gs>
              <a:gs pos="100000">
                <a:srgbClr val="FF9A49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Gill Sans"/>
              </a:rPr>
              <a:t>Copyright</a:t>
            </a:r>
            <a:endParaRPr lang="en-US" sz="28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5049520" y="2350769"/>
            <a:ext cx="822960" cy="1068595"/>
          </a:xfrm>
          <a:prstGeom prst="homePlate">
            <a:avLst/>
          </a:prstGeom>
          <a:solidFill>
            <a:srgbClr val="B8DE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647941" y="450770"/>
            <a:ext cx="1871591" cy="737821"/>
          </a:xfrm>
          <a:prstGeom prst="round2DiagRect">
            <a:avLst/>
          </a:prstGeom>
          <a:gradFill flip="none" rotWithShape="1">
            <a:gsLst>
              <a:gs pos="100000">
                <a:srgbClr val="B8DE6A"/>
              </a:gs>
              <a:gs pos="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Gill Sans"/>
              </a:rPr>
              <a:t>Digital Pub</a:t>
            </a:r>
            <a:endParaRPr lang="en-US" sz="2800" dirty="0">
              <a:solidFill>
                <a:schemeClr val="tx1"/>
              </a:solidFill>
              <a:latin typeface="Gill Sans"/>
            </a:endParaRPr>
          </a:p>
        </p:txBody>
      </p:sp>
      <p:pic>
        <p:nvPicPr>
          <p:cNvPr id="17" name="Picture 16" descr="Scholar_NYP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46" y="4722624"/>
            <a:ext cx="1169392" cy="14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91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944"/>
            <a:ext cx="7772400" cy="717898"/>
          </a:xfrm>
        </p:spPr>
        <p:txBody>
          <a:bodyPr/>
          <a:lstStyle/>
          <a:p>
            <a:r>
              <a:rPr lang="en-US" dirty="0" smtClean="0"/>
              <a:t>Organizational Challenges: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74625" y="810344"/>
            <a:ext cx="8969375" cy="542014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bg1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4400" dirty="0" smtClean="0"/>
              <a:t>Create shared vision.</a:t>
            </a:r>
          </a:p>
          <a:p>
            <a:pPr marL="457200" indent="-457200">
              <a:buFont typeface="Arial"/>
              <a:buChar char="•"/>
            </a:pPr>
            <a:r>
              <a:rPr lang="en-US" sz="4400" dirty="0" smtClean="0"/>
              <a:t>Develop staff knowledge/skills.</a:t>
            </a:r>
          </a:p>
          <a:p>
            <a:pPr marL="457200" indent="-457200">
              <a:buFont typeface="Arial"/>
              <a:buChar char="•"/>
            </a:pPr>
            <a:r>
              <a:rPr lang="en-US" sz="4400" dirty="0" smtClean="0"/>
              <a:t>Develop prioritization process.</a:t>
            </a:r>
          </a:p>
          <a:p>
            <a:pPr marL="457200" indent="-457200">
              <a:buFont typeface="Arial"/>
              <a:buChar char="•"/>
            </a:pPr>
            <a:r>
              <a:rPr lang="en-US" sz="4400" dirty="0" smtClean="0"/>
              <a:t>Maintain </a:t>
            </a:r>
            <a:r>
              <a:rPr lang="en-US" sz="4400" dirty="0"/>
              <a:t>shared priorities</a:t>
            </a:r>
            <a:r>
              <a:rPr lang="en-US" sz="4400" dirty="0" smtClean="0"/>
              <a:t>.</a:t>
            </a:r>
            <a:r>
              <a:rPr lang="en-US" sz="4400" dirty="0"/>
              <a:t> </a:t>
            </a:r>
            <a:endParaRPr lang="en-US" sz="4400" dirty="0" smtClean="0"/>
          </a:p>
          <a:p>
            <a:pPr marL="457200" indent="-457200">
              <a:buFont typeface="Arial"/>
              <a:buChar char="•"/>
            </a:pPr>
            <a:r>
              <a:rPr lang="en-US" sz="4400" dirty="0" smtClean="0"/>
              <a:t>VIP </a:t>
            </a:r>
            <a:r>
              <a:rPr lang="en-US" sz="4400" dirty="0"/>
              <a:t>projects that don’t fit service model</a:t>
            </a:r>
            <a:r>
              <a:rPr lang="en-US" sz="4400" dirty="0" smtClean="0"/>
              <a:t>?</a:t>
            </a:r>
          </a:p>
          <a:p>
            <a:pPr marL="457200" indent="-457200">
              <a:buFont typeface="Arial"/>
              <a:buChar char="•"/>
            </a:pPr>
            <a:r>
              <a:rPr lang="en-US" sz="4400" dirty="0" smtClean="0"/>
              <a:t>Leadership role on campus?</a:t>
            </a:r>
          </a:p>
        </p:txBody>
      </p:sp>
    </p:spTree>
    <p:extLst>
      <p:ext uri="{BB962C8B-B14F-4D97-AF65-F5344CB8AC3E}">
        <p14:creationId xmlns:p14="http://schemas.microsoft.com/office/powerpoint/2010/main" val="262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76168"/>
            <a:ext cx="7772400" cy="1500187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190750"/>
            <a:ext cx="7772400" cy="3266476"/>
          </a:xfrm>
        </p:spPr>
        <p:txBody>
          <a:bodyPr/>
          <a:lstStyle/>
          <a:p>
            <a:pPr algn="ctr"/>
            <a:r>
              <a:rPr lang="en-US" sz="3200" dirty="0" smtClean="0"/>
              <a:t>Monica McCormick</a:t>
            </a:r>
          </a:p>
          <a:p>
            <a:pPr algn="ctr"/>
            <a:r>
              <a:rPr lang="en-US" sz="3200" dirty="0" err="1"/>
              <a:t>monica.mccormick@</a:t>
            </a:r>
            <a:r>
              <a:rPr lang="en-US" sz="3200" dirty="0" err="1" smtClean="0"/>
              <a:t>nyu.edu</a:t>
            </a:r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Jennifer Vinopal</a:t>
            </a:r>
            <a:endParaRPr lang="en-US" sz="3200" dirty="0"/>
          </a:p>
          <a:p>
            <a:pPr algn="ctr"/>
            <a:r>
              <a:rPr lang="en-US" sz="3200" dirty="0" err="1" smtClean="0"/>
              <a:t>vinopal@nyu.edu</a:t>
            </a:r>
            <a:endParaRPr lang="en-US" sz="3200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1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9917"/>
            <a:ext cx="7772400" cy="717898"/>
          </a:xfrm>
        </p:spPr>
        <p:txBody>
          <a:bodyPr/>
          <a:lstStyle/>
          <a:p>
            <a:r>
              <a:rPr lang="en-US" dirty="0" smtClean="0"/>
              <a:t>Background: Mid 2000s</a:t>
            </a:r>
          </a:p>
        </p:txBody>
      </p:sp>
      <p:pic>
        <p:nvPicPr>
          <p:cNvPr id="8" name="Picture 7" descr="NYULib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13" y="1173719"/>
            <a:ext cx="2171700" cy="825500"/>
          </a:xfrm>
          <a:prstGeom prst="rect">
            <a:avLst/>
          </a:prstGeom>
        </p:spPr>
      </p:pic>
      <p:pic>
        <p:nvPicPr>
          <p:cNvPr id="9" name="Picture 8" descr="I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45" y="1881128"/>
            <a:ext cx="4075823" cy="700686"/>
          </a:xfrm>
          <a:prstGeom prst="rect">
            <a:avLst/>
          </a:prstGeom>
        </p:spPr>
      </p:pic>
      <p:pic>
        <p:nvPicPr>
          <p:cNvPr id="11" name="Picture 10" descr="Frustration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013" y="883561"/>
            <a:ext cx="840482" cy="967827"/>
          </a:xfrm>
          <a:prstGeom prst="rect">
            <a:avLst/>
          </a:prstGeom>
        </p:spPr>
      </p:pic>
      <p:pic>
        <p:nvPicPr>
          <p:cNvPr id="12" name="Picture 11" descr="Frustration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768" y="1210429"/>
            <a:ext cx="1294650" cy="1171352"/>
          </a:xfrm>
          <a:prstGeom prst="rect">
            <a:avLst/>
          </a:prstGeom>
        </p:spPr>
      </p:pic>
      <p:pic>
        <p:nvPicPr>
          <p:cNvPr id="13" name="Picture 12" descr="Frustration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94" y="1085933"/>
            <a:ext cx="793117" cy="913286"/>
          </a:xfrm>
          <a:prstGeom prst="rect">
            <a:avLst/>
          </a:prstGeom>
        </p:spPr>
      </p:pic>
      <p:pic>
        <p:nvPicPr>
          <p:cNvPr id="14" name="Picture 13" descr="Curs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63" y="1031028"/>
            <a:ext cx="1955555" cy="634921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6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9917"/>
            <a:ext cx="7772400" cy="717898"/>
          </a:xfrm>
        </p:spPr>
        <p:txBody>
          <a:bodyPr/>
          <a:lstStyle/>
          <a:p>
            <a:r>
              <a:rPr lang="en-US" dirty="0" smtClean="0"/>
              <a:t>Background: Mid 2000s</a:t>
            </a:r>
          </a:p>
        </p:txBody>
      </p:sp>
      <p:pic>
        <p:nvPicPr>
          <p:cNvPr id="8" name="Picture 7" descr="NYULib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13" y="1173719"/>
            <a:ext cx="2171700" cy="825500"/>
          </a:xfrm>
          <a:prstGeom prst="rect">
            <a:avLst/>
          </a:prstGeom>
        </p:spPr>
      </p:pic>
      <p:pic>
        <p:nvPicPr>
          <p:cNvPr id="9" name="Picture 8" descr="I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45" y="1881128"/>
            <a:ext cx="4075823" cy="700686"/>
          </a:xfrm>
          <a:prstGeom prst="rect">
            <a:avLst/>
          </a:prstGeom>
        </p:spPr>
      </p:pic>
      <p:pic>
        <p:nvPicPr>
          <p:cNvPr id="11" name="Picture 10" descr="Frustration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013" y="883561"/>
            <a:ext cx="840482" cy="967827"/>
          </a:xfrm>
          <a:prstGeom prst="rect">
            <a:avLst/>
          </a:prstGeom>
        </p:spPr>
      </p:pic>
      <p:pic>
        <p:nvPicPr>
          <p:cNvPr id="12" name="Picture 11" descr="Frustration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768" y="1210429"/>
            <a:ext cx="1294650" cy="1171352"/>
          </a:xfrm>
          <a:prstGeom prst="rect">
            <a:avLst/>
          </a:prstGeom>
        </p:spPr>
      </p:pic>
      <p:pic>
        <p:nvPicPr>
          <p:cNvPr id="13" name="Picture 12" descr="Frustration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94" y="1085933"/>
            <a:ext cx="793117" cy="913286"/>
          </a:xfrm>
          <a:prstGeom prst="rect">
            <a:avLst/>
          </a:prstGeom>
        </p:spPr>
      </p:pic>
      <p:pic>
        <p:nvPicPr>
          <p:cNvPr id="14" name="Picture 13" descr="Curs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63" y="1031028"/>
            <a:ext cx="1955555" cy="634921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 descr="enterprise_new.ps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745" y="2690672"/>
            <a:ext cx="5015961" cy="280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6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9917"/>
            <a:ext cx="7772400" cy="717898"/>
          </a:xfrm>
        </p:spPr>
        <p:txBody>
          <a:bodyPr/>
          <a:lstStyle/>
          <a:p>
            <a:r>
              <a:rPr lang="en-US" dirty="0" smtClean="0"/>
              <a:t>Background: Mid 2000s</a:t>
            </a:r>
          </a:p>
        </p:txBody>
      </p:sp>
      <p:pic>
        <p:nvPicPr>
          <p:cNvPr id="8" name="Picture 7" descr="NYULib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13" y="1173719"/>
            <a:ext cx="2171700" cy="825500"/>
          </a:xfrm>
          <a:prstGeom prst="rect">
            <a:avLst/>
          </a:prstGeom>
        </p:spPr>
      </p:pic>
      <p:pic>
        <p:nvPicPr>
          <p:cNvPr id="9" name="Picture 8" descr="I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45" y="1881128"/>
            <a:ext cx="4075823" cy="700686"/>
          </a:xfrm>
          <a:prstGeom prst="rect">
            <a:avLst/>
          </a:prstGeom>
        </p:spPr>
      </p:pic>
      <p:pic>
        <p:nvPicPr>
          <p:cNvPr id="11" name="Picture 10" descr="Frustration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013" y="883561"/>
            <a:ext cx="840482" cy="967827"/>
          </a:xfrm>
          <a:prstGeom prst="rect">
            <a:avLst/>
          </a:prstGeom>
        </p:spPr>
      </p:pic>
      <p:pic>
        <p:nvPicPr>
          <p:cNvPr id="12" name="Picture 11" descr="Frustration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768" y="1210429"/>
            <a:ext cx="1294650" cy="1171352"/>
          </a:xfrm>
          <a:prstGeom prst="rect">
            <a:avLst/>
          </a:prstGeom>
        </p:spPr>
      </p:pic>
      <p:pic>
        <p:nvPicPr>
          <p:cNvPr id="13" name="Picture 12" descr="Frustration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94" y="1085933"/>
            <a:ext cx="793117" cy="913286"/>
          </a:xfrm>
          <a:prstGeom prst="rect">
            <a:avLst/>
          </a:prstGeom>
        </p:spPr>
      </p:pic>
      <p:pic>
        <p:nvPicPr>
          <p:cNvPr id="14" name="Picture 13" descr="Curs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63" y="1031028"/>
            <a:ext cx="1955555" cy="634921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9" name="Picture 18" descr="enterprise3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74" y="2701942"/>
            <a:ext cx="4918460" cy="2755284"/>
          </a:xfrm>
          <a:prstGeom prst="rect">
            <a:avLst/>
          </a:prstGeom>
        </p:spPr>
      </p:pic>
      <p:pic>
        <p:nvPicPr>
          <p:cNvPr id="6" name="Picture 5" descr="Scholar_NYPL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73" y="2701942"/>
            <a:ext cx="2580480" cy="3287278"/>
          </a:xfrm>
          <a:prstGeom prst="rect">
            <a:avLst/>
          </a:prstGeom>
        </p:spPr>
      </p:pic>
      <p:pic>
        <p:nvPicPr>
          <p:cNvPr id="16" name="Picture 15" descr="enterprise_new.psd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745" y="2690672"/>
            <a:ext cx="5015961" cy="280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0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enterprise_new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32" y="254000"/>
            <a:ext cx="4442869" cy="24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1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23797" y="1291437"/>
            <a:ext cx="2911188" cy="639762"/>
          </a:xfrm>
        </p:spPr>
        <p:txBody>
          <a:bodyPr/>
          <a:lstStyle/>
          <a:p>
            <a:r>
              <a:rPr lang="en-US" dirty="0" smtClean="0"/>
              <a:t>Wikis</a:t>
            </a:r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923795" y="2911211"/>
            <a:ext cx="6330056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4400" b="0" i="0" kern="1200" baseline="0">
                <a:solidFill>
                  <a:schemeClr val="bg1"/>
                </a:solidFill>
                <a:latin typeface="Gill Sans"/>
                <a:ea typeface="+mn-ea"/>
                <a:cs typeface="Gill San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Video </a:t>
            </a:r>
            <a:r>
              <a:rPr lang="en-US" dirty="0"/>
              <a:t>S</a:t>
            </a:r>
            <a:r>
              <a:rPr lang="en-US" dirty="0" smtClean="0"/>
              <a:t>treaming</a:t>
            </a: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923795" y="5340872"/>
            <a:ext cx="613741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4400" b="0" i="0" kern="1200" baseline="0">
                <a:solidFill>
                  <a:schemeClr val="bg1"/>
                </a:solidFill>
                <a:latin typeface="Gill Sans"/>
                <a:ea typeface="+mn-ea"/>
                <a:cs typeface="Gill San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Institutional Repository</a:t>
            </a:r>
            <a:endParaRPr lang="en-US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923797" y="481550"/>
            <a:ext cx="1283306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4400" b="0" i="0" kern="1200" baseline="0">
                <a:solidFill>
                  <a:schemeClr val="bg1"/>
                </a:solidFill>
                <a:latin typeface="Gill Sans"/>
                <a:ea typeface="+mn-ea"/>
                <a:cs typeface="Gill San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LMS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923797" y="3721098"/>
            <a:ext cx="4717559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4400" b="0" i="0" kern="1200" baseline="0">
                <a:solidFill>
                  <a:schemeClr val="bg1"/>
                </a:solidFill>
                <a:latin typeface="Gill Sans"/>
                <a:ea typeface="+mn-ea"/>
                <a:cs typeface="Gill San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Shared File </a:t>
            </a:r>
            <a:r>
              <a:rPr lang="en-US" dirty="0"/>
              <a:t>S</a:t>
            </a:r>
            <a:r>
              <a:rPr lang="en-US" dirty="0" smtClean="0"/>
              <a:t>torage</a:t>
            </a:r>
            <a:endParaRPr lang="en-US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923796" y="2101324"/>
            <a:ext cx="7605811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4400" b="0" i="0" kern="1200" baseline="0">
                <a:solidFill>
                  <a:schemeClr val="bg1"/>
                </a:solidFill>
                <a:latin typeface="Gill Sans"/>
                <a:ea typeface="+mn-ea"/>
                <a:cs typeface="Gill San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Email, Calendar</a:t>
            </a:r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923797" y="4530985"/>
            <a:ext cx="553000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4400" b="0" i="0" kern="1200" baseline="0">
                <a:solidFill>
                  <a:schemeClr val="bg1"/>
                </a:solidFill>
                <a:latin typeface="Gill Sans"/>
                <a:ea typeface="+mn-ea"/>
                <a:cs typeface="Gill San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Virtual Computer Lab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Picture 13" descr="enterprise_new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32" y="254000"/>
            <a:ext cx="4442869" cy="24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90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1" y="6364448"/>
            <a:ext cx="6693722" cy="4166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Digital Library federation forum  /  11-1</a:t>
            </a:r>
            <a:r>
              <a:rPr lang="en-US" dirty="0"/>
              <a:t>-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Monica.mccormick@nyu.edu</a:t>
            </a:r>
            <a:r>
              <a:rPr lang="en-US" dirty="0" smtClean="0"/>
              <a:t>  /  </a:t>
            </a:r>
            <a:r>
              <a:rPr lang="en-US" dirty="0" err="1" smtClean="0"/>
              <a:t>vinopal@nyu.edu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thoughtBubbleHel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57" y="212959"/>
            <a:ext cx="3810000" cy="2857500"/>
          </a:xfrm>
          <a:prstGeom prst="rect">
            <a:avLst/>
          </a:prstGeom>
        </p:spPr>
      </p:pic>
      <p:pic>
        <p:nvPicPr>
          <p:cNvPr id="7" name="Picture 6" descr="Scholar_NYP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73" y="620967"/>
            <a:ext cx="4214024" cy="536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4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16604</TotalTime>
  <Words>2470</Words>
  <Application>Microsoft Macintosh PowerPoint</Application>
  <PresentationFormat>On-screen Show (4:3)</PresentationFormat>
  <Paragraphs>342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Creating Sustainable &amp; Scalable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NYU Division of Libraries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NYU Libraries Graphics</dc:creator>
  <cp:lastModifiedBy>Jennifer Vinopal</cp:lastModifiedBy>
  <cp:revision>138</cp:revision>
  <dcterms:created xsi:type="dcterms:W3CDTF">2011-10-24T00:48:04Z</dcterms:created>
  <dcterms:modified xsi:type="dcterms:W3CDTF">2012-06-18T21:03:25Z</dcterms:modified>
</cp:coreProperties>
</file>