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5" r:id="rId2"/>
    <p:sldId id="292" r:id="rId3"/>
    <p:sldId id="293" r:id="rId4"/>
    <p:sldId id="294" r:id="rId5"/>
    <p:sldId id="256" r:id="rId6"/>
    <p:sldId id="257" r:id="rId7"/>
    <p:sldId id="261" r:id="rId8"/>
    <p:sldId id="262" r:id="rId9"/>
    <p:sldId id="264" r:id="rId10"/>
    <p:sldId id="266" r:id="rId11"/>
    <p:sldId id="268" r:id="rId12"/>
    <p:sldId id="273" r:id="rId13"/>
    <p:sldId id="269" r:id="rId14"/>
    <p:sldId id="271" r:id="rId15"/>
    <p:sldId id="272" r:id="rId16"/>
    <p:sldId id="274" r:id="rId17"/>
    <p:sldId id="277" r:id="rId18"/>
    <p:sldId id="279" r:id="rId19"/>
    <p:sldId id="280" r:id="rId20"/>
    <p:sldId id="281" r:id="rId21"/>
    <p:sldId id="282" r:id="rId22"/>
    <p:sldId id="284" r:id="rId23"/>
    <p:sldId id="287" r:id="rId24"/>
    <p:sldId id="289" r:id="rId25"/>
    <p:sldId id="291" r:id="rId26"/>
  </p:sldIdLst>
  <p:sldSz cx="13004800" cy="9753600"/>
  <p:notesSz cx="6858000" cy="9144000"/>
  <p:defaultTextStyle>
    <a:lvl1pPr algn="ctr" defTabSz="584200">
      <a:defRPr sz="3600">
        <a:latin typeface="Helvetica Light"/>
        <a:ea typeface="Helvetica Light"/>
        <a:cs typeface="Helvetica Light"/>
        <a:sym typeface="Helvetica Light"/>
      </a:defRPr>
    </a:lvl1pPr>
    <a:lvl2pPr algn="ctr" defTabSz="584200">
      <a:defRPr sz="3600">
        <a:latin typeface="Helvetica Light"/>
        <a:ea typeface="Helvetica Light"/>
        <a:cs typeface="Helvetica Light"/>
        <a:sym typeface="Helvetica Light"/>
      </a:defRPr>
    </a:lvl2pPr>
    <a:lvl3pPr algn="ctr" defTabSz="584200">
      <a:defRPr sz="3600">
        <a:latin typeface="Helvetica Light"/>
        <a:ea typeface="Helvetica Light"/>
        <a:cs typeface="Helvetica Light"/>
        <a:sym typeface="Helvetica Light"/>
      </a:defRPr>
    </a:lvl3pPr>
    <a:lvl4pPr algn="ctr" defTabSz="584200">
      <a:defRPr sz="3600">
        <a:latin typeface="Helvetica Light"/>
        <a:ea typeface="Helvetica Light"/>
        <a:cs typeface="Helvetica Light"/>
        <a:sym typeface="Helvetica Light"/>
      </a:defRPr>
    </a:lvl4pPr>
    <a:lvl5pPr algn="ctr" defTabSz="584200">
      <a:defRPr sz="3600">
        <a:latin typeface="Helvetica Light"/>
        <a:ea typeface="Helvetica Light"/>
        <a:cs typeface="Helvetica Light"/>
        <a:sym typeface="Helvetica Light"/>
      </a:defRPr>
    </a:lvl5pPr>
    <a:lvl6pPr algn="ctr" defTabSz="584200">
      <a:defRPr sz="3600">
        <a:latin typeface="Helvetica Light"/>
        <a:ea typeface="Helvetica Light"/>
        <a:cs typeface="Helvetica Light"/>
        <a:sym typeface="Helvetica Light"/>
      </a:defRPr>
    </a:lvl6pPr>
    <a:lvl7pPr algn="ctr" defTabSz="584200">
      <a:defRPr sz="3600">
        <a:latin typeface="Helvetica Light"/>
        <a:ea typeface="Helvetica Light"/>
        <a:cs typeface="Helvetica Light"/>
        <a:sym typeface="Helvetica Light"/>
      </a:defRPr>
    </a:lvl7pPr>
    <a:lvl8pPr algn="ctr" defTabSz="584200">
      <a:defRPr sz="3600">
        <a:latin typeface="Helvetica Light"/>
        <a:ea typeface="Helvetica Light"/>
        <a:cs typeface="Helvetica Light"/>
        <a:sym typeface="Helvetica Light"/>
      </a:defRPr>
    </a:lvl8pPr>
    <a:lvl9pPr algn="ctr" defTabSz="584200">
      <a:defRPr sz="3600">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504"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204989074"/>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acrl.ala.org/dh/2014/05/21/tadirah-building-capacity-integrated-acces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pPr lvl="0"/>
            <a:endParaRPr/>
          </a:p>
        </p:txBody>
      </p:sp>
      <p:sp>
        <p:nvSpPr>
          <p:cNvPr id="36" name="Shape 36"/>
          <p:cNvSpPr>
            <a:spLocks noGrp="1"/>
          </p:cNvSpPr>
          <p:nvPr>
            <p:ph type="body" sz="quarter" idx="1"/>
          </p:nvPr>
        </p:nvSpPr>
        <p:spPr>
          <a:prstGeom prst="rect">
            <a:avLst/>
          </a:prstGeom>
        </p:spPr>
        <p:txBody>
          <a:bodyPr/>
          <a:lstStyle/>
          <a:p>
            <a:pPr marL="332001" lvl="0" indent="-332001">
              <a:lnSpc>
                <a:spcPct val="117999"/>
              </a:lnSpc>
              <a:buSzPct val="75000"/>
              <a:buChar char="-"/>
              <a:defRPr sz="1800"/>
            </a:pPr>
            <a:r>
              <a:rPr sz="2200"/>
              <a:t>walkthrough of the DiRT interface</a:t>
            </a:r>
          </a:p>
          <a:p>
            <a:pPr marL="332001" lvl="0" indent="-332001">
              <a:lnSpc>
                <a:spcPct val="117999"/>
              </a:lnSpc>
              <a:buSzPct val="75000"/>
              <a:buChar char="-"/>
              <a:defRPr sz="1800"/>
            </a:pPr>
            <a:r>
              <a:rPr sz="2200"/>
              <a:t>TaDirah</a:t>
            </a:r>
          </a:p>
          <a:p>
            <a:pPr marL="332001" lvl="0" indent="-332001">
              <a:lnSpc>
                <a:spcPct val="117999"/>
              </a:lnSpc>
              <a:buSzPct val="75000"/>
              <a:buChar char="-"/>
              <a:defRPr sz="1800"/>
            </a:pPr>
            <a:r>
              <a:rPr sz="2200"/>
              <a:t>Organizational history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lvl1pPr>
              <a:lnSpc>
                <a:spcPct val="117999"/>
              </a:lnSpc>
            </a:lvl1pPr>
          </a:lstStyle>
          <a:p>
            <a:pPr lvl="0">
              <a:defRPr sz="1800"/>
            </a:pPr>
            <a:r>
              <a:rPr sz="2200"/>
              <a:t>Translation informed by Drupal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pPr lvl="0"/>
            <a:endParaRPr/>
          </a:p>
        </p:txBody>
      </p:sp>
      <p:sp>
        <p:nvSpPr>
          <p:cNvPr id="160" name="Shape 160"/>
          <p:cNvSpPr>
            <a:spLocks noGrp="1"/>
          </p:cNvSpPr>
          <p:nvPr>
            <p:ph type="body" sz="quarter" idx="1"/>
          </p:nvPr>
        </p:nvSpPr>
        <p:spPr>
          <a:prstGeom prst="rect">
            <a:avLst/>
          </a:prstGeom>
        </p:spPr>
        <p:txBody>
          <a:bodyPr/>
          <a:lstStyle>
            <a:lvl1pPr>
              <a:lnSpc>
                <a:spcPct val="117999"/>
              </a:lnSpc>
            </a:lvl1pPr>
          </a:lstStyle>
          <a:p>
            <a:pPr lvl="0">
              <a:defRPr sz="1800"/>
            </a:pPr>
            <a:r>
              <a:rPr sz="2200"/>
              <a:t>had to choose 30 out of 50+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pPr lvl="0"/>
            <a:endParaRPr/>
          </a:p>
        </p:txBody>
      </p:sp>
      <p:sp>
        <p:nvSpPr>
          <p:cNvPr id="170" name="Shape 170"/>
          <p:cNvSpPr>
            <a:spLocks noGrp="1"/>
          </p:cNvSpPr>
          <p:nvPr>
            <p:ph type="body" sz="quarter" idx="1"/>
          </p:nvPr>
        </p:nvSpPr>
        <p:spPr>
          <a:prstGeom prst="rect">
            <a:avLst/>
          </a:prstGeom>
        </p:spPr>
        <p:txBody>
          <a:bodyPr/>
          <a:lstStyle>
            <a:lvl1pPr>
              <a:lnSpc>
                <a:spcPct val="117999"/>
              </a:lnSpc>
              <a:defRPr>
                <a:hlinkClick r:id="rId3"/>
              </a:defRPr>
            </a:lvl1pPr>
          </a:lstStyle>
          <a:p>
            <a:pPr lvl="0">
              <a:defRPr sz="1800"/>
            </a:pPr>
            <a:r>
              <a:rPr sz="2200">
                <a:hlinkClick r:id="rId3"/>
              </a:rPr>
              <a:t>http://acrl.ala.org/dh/2014/05/21/tadirah-building-capacity-integrated-access/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pPr lvl="0"/>
            <a:endParaRPr/>
          </a:p>
        </p:txBody>
      </p:sp>
      <p:sp>
        <p:nvSpPr>
          <p:cNvPr id="175" name="Shape 175"/>
          <p:cNvSpPr>
            <a:spLocks noGrp="1"/>
          </p:cNvSpPr>
          <p:nvPr>
            <p:ph type="body" sz="quarter" idx="1"/>
          </p:nvPr>
        </p:nvSpPr>
        <p:spPr>
          <a:prstGeom prst="rect">
            <a:avLst/>
          </a:prstGeom>
        </p:spPr>
        <p:txBody>
          <a:bodyPr/>
          <a:lstStyle/>
          <a:p>
            <a:pPr lvl="0">
              <a:lnSpc>
                <a:spcPct val="117999"/>
              </a:lnSpc>
              <a:defRPr sz="1800"/>
            </a:pPr>
            <a:r>
              <a:rPr sz="2200"/>
              <a:t>expand out to 2nd level categories</a:t>
            </a:r>
          </a:p>
          <a:p>
            <a:pPr lvl="0">
              <a:lnSpc>
                <a:spcPct val="117999"/>
              </a:lnSpc>
              <a:defRPr sz="1800"/>
            </a:pPr>
            <a:r>
              <a:rPr sz="2200"/>
              <a:t>goals and methods are a closed list</a:t>
            </a:r>
          </a:p>
          <a:p>
            <a:pPr lvl="0">
              <a:lnSpc>
                <a:spcPct val="117999"/>
              </a:lnSpc>
              <a:defRPr sz="1800"/>
            </a:pPr>
            <a:r>
              <a:rPr sz="2200"/>
              <a:t>objects and techniques are open lists</a:t>
            </a:r>
          </a:p>
          <a:p>
            <a:pPr lvl="0">
              <a:lnSpc>
                <a:spcPct val="117999"/>
              </a:lnSpc>
              <a:defRPr sz="1800"/>
            </a:pPr>
            <a:r>
              <a:rPr sz="2200"/>
              <a:t>period of public feedback, over 100 comments; double check DHQ article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prstGeom prst="rect">
            <a:avLst/>
          </a:prstGeom>
        </p:spPr>
        <p:txBody>
          <a:bodyPr/>
          <a:lstStyle/>
          <a:p>
            <a:pPr lvl="0"/>
            <a:endParaRPr/>
          </a:p>
        </p:txBody>
      </p:sp>
      <p:sp>
        <p:nvSpPr>
          <p:cNvPr id="40" name="Shape 40"/>
          <p:cNvSpPr>
            <a:spLocks noGrp="1"/>
          </p:cNvSpPr>
          <p:nvPr>
            <p:ph type="body" sz="quarter" idx="1"/>
          </p:nvPr>
        </p:nvSpPr>
        <p:spPr>
          <a:prstGeom prst="rect">
            <a:avLst/>
          </a:prstGeom>
        </p:spPr>
        <p:txBody>
          <a:bodyPr/>
          <a:lstStyle>
            <a:lvl1pPr>
              <a:lnSpc>
                <a:spcPct val="117999"/>
              </a:lnSpc>
            </a:lvl1pPr>
          </a:lstStyle>
          <a:p>
            <a:pPr lvl="0">
              <a:defRPr sz="1800"/>
            </a:pPr>
            <a:r>
              <a:rPr sz="2200"/>
              <a:t>how to find Zotero —&gt; human readable —&gt; directory; also show off search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pPr lvl="0"/>
            <a:endParaRPr/>
          </a:p>
        </p:txBody>
      </p:sp>
      <p:sp>
        <p:nvSpPr>
          <p:cNvPr id="57" name="Shape 57"/>
          <p:cNvSpPr>
            <a:spLocks noGrp="1"/>
          </p:cNvSpPr>
          <p:nvPr>
            <p:ph type="body" sz="quarter" idx="1"/>
          </p:nvPr>
        </p:nvSpPr>
        <p:spPr>
          <a:prstGeom prst="rect">
            <a:avLst/>
          </a:prstGeom>
        </p:spPr>
        <p:txBody>
          <a:bodyPr/>
          <a:lstStyle/>
          <a:p>
            <a:pPr lvl="0">
              <a:lnSpc>
                <a:spcPct val="117999"/>
              </a:lnSpc>
              <a:defRPr sz="1800"/>
            </a:pPr>
            <a:r>
              <a:rPr sz="2200"/>
              <a:t>depends on tab - check the Serendip-o-matic</a:t>
            </a:r>
          </a:p>
          <a:p>
            <a:pPr lvl="0">
              <a:lnSpc>
                <a:spcPct val="117999"/>
              </a:lnSpc>
              <a:defRPr sz="1800"/>
            </a:pPr>
            <a:endParaRPr sz="2200"/>
          </a:p>
          <a:p>
            <a:pPr lvl="0">
              <a:lnSpc>
                <a:spcPct val="117999"/>
              </a:lnSpc>
              <a:defRPr sz="1800"/>
            </a:pPr>
            <a:r>
              <a:rPr sz="2200"/>
              <a:t>currently listed as comments, will have new content type for tips, tricks, reviews</a:t>
            </a:r>
          </a:p>
          <a:p>
            <a:pPr lvl="0">
              <a:lnSpc>
                <a:spcPct val="117999"/>
              </a:lnSpc>
              <a:defRPr sz="1800"/>
            </a:pPr>
            <a:r>
              <a:rPr sz="2200"/>
              <a:t>revisions tab</a:t>
            </a:r>
          </a:p>
          <a:p>
            <a:pPr lvl="0">
              <a:lnSpc>
                <a:spcPct val="117999"/>
              </a:lnSpc>
              <a:defRPr sz="1800"/>
            </a:pPr>
            <a:r>
              <a:rPr sz="2200"/>
              <a:t>also discuss the human readable categories and the filters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pPr lvl="0"/>
            <a:endParaRPr/>
          </a:p>
        </p:txBody>
      </p:sp>
      <p:sp>
        <p:nvSpPr>
          <p:cNvPr id="68" name="Shape 68"/>
          <p:cNvSpPr>
            <a:spLocks noGrp="1"/>
          </p:cNvSpPr>
          <p:nvPr>
            <p:ph type="body" sz="quarter" idx="1"/>
          </p:nvPr>
        </p:nvSpPr>
        <p:spPr>
          <a:prstGeom prst="rect">
            <a:avLst/>
          </a:prstGeom>
        </p:spPr>
        <p:txBody>
          <a:bodyPr/>
          <a:lstStyle/>
          <a:p>
            <a:pPr lvl="0">
              <a:lnSpc>
                <a:spcPct val="117999"/>
              </a:lnSpc>
              <a:defRPr sz="1800"/>
            </a:pPr>
            <a:r>
              <a:rPr sz="2200"/>
              <a:t>depends on tab - check the Serendip-o-matic</a:t>
            </a:r>
          </a:p>
          <a:p>
            <a:pPr lvl="0">
              <a:lnSpc>
                <a:spcPct val="117999"/>
              </a:lnSpc>
              <a:defRPr sz="1800"/>
            </a:pPr>
            <a:endParaRPr sz="2200"/>
          </a:p>
          <a:p>
            <a:pPr lvl="0">
              <a:lnSpc>
                <a:spcPct val="117999"/>
              </a:lnSpc>
              <a:defRPr sz="1800"/>
            </a:pPr>
            <a:r>
              <a:rPr sz="2200"/>
              <a:t>currently listed as comments, will have new content type for tips, tricks, reviews</a:t>
            </a:r>
          </a:p>
          <a:p>
            <a:pPr lvl="0">
              <a:lnSpc>
                <a:spcPct val="117999"/>
              </a:lnSpc>
              <a:defRPr sz="1800"/>
            </a:pPr>
            <a:r>
              <a:rPr sz="2200"/>
              <a:t>revisions tab</a:t>
            </a:r>
          </a:p>
          <a:p>
            <a:pPr lvl="0">
              <a:lnSpc>
                <a:spcPct val="117999"/>
              </a:lnSpc>
              <a:defRPr sz="1800"/>
            </a:pPr>
            <a:r>
              <a:rPr sz="2200"/>
              <a:t>also discuss the human readable categories and the filters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p>
            <a:pPr lvl="0">
              <a:lnSpc>
                <a:spcPct val="117999"/>
              </a:lnSpc>
              <a:defRPr sz="1800"/>
            </a:pPr>
            <a:r>
              <a:rPr sz="2200"/>
              <a:t>depends on tab - check the Serendip-o-matic</a:t>
            </a:r>
          </a:p>
          <a:p>
            <a:pPr lvl="0">
              <a:lnSpc>
                <a:spcPct val="117999"/>
              </a:lnSpc>
              <a:defRPr sz="1800"/>
            </a:pPr>
            <a:endParaRPr sz="2200"/>
          </a:p>
          <a:p>
            <a:pPr lvl="0">
              <a:lnSpc>
                <a:spcPct val="117999"/>
              </a:lnSpc>
              <a:defRPr sz="1800"/>
            </a:pPr>
            <a:r>
              <a:rPr sz="2200"/>
              <a:t>currently listed as comments, will have new content type for tips, tricks, reviews</a:t>
            </a:r>
          </a:p>
          <a:p>
            <a:pPr lvl="0">
              <a:lnSpc>
                <a:spcPct val="117999"/>
              </a:lnSpc>
              <a:defRPr sz="1800"/>
            </a:pPr>
            <a:r>
              <a:rPr sz="2200"/>
              <a:t>revisions tab</a:t>
            </a:r>
          </a:p>
          <a:p>
            <a:pPr lvl="0">
              <a:lnSpc>
                <a:spcPct val="117999"/>
              </a:lnSpc>
              <a:defRPr sz="1800"/>
            </a:pPr>
            <a:r>
              <a:rPr sz="2200"/>
              <a:t>also discuss the human readable categories and the filters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pPr lvl="0"/>
            <a:endParaRPr/>
          </a:p>
        </p:txBody>
      </p:sp>
      <p:sp>
        <p:nvSpPr>
          <p:cNvPr id="117" name="Shape 117"/>
          <p:cNvSpPr>
            <a:spLocks noGrp="1"/>
          </p:cNvSpPr>
          <p:nvPr>
            <p:ph type="body" sz="quarter" idx="1"/>
          </p:nvPr>
        </p:nvSpPr>
        <p:spPr>
          <a:prstGeom prst="rect">
            <a:avLst/>
          </a:prstGeom>
        </p:spPr>
        <p:txBody>
          <a:bodyPr/>
          <a:lstStyle/>
          <a:p>
            <a:pPr lvl="0">
              <a:defRPr sz="1800"/>
            </a:pPr>
            <a:r>
              <a:rPr sz="2200"/>
              <a:t>Individual —&gt; project / initiative —&gt; institutional —&gt; organizational base</a:t>
            </a:r>
          </a:p>
          <a:p>
            <a:pPr lvl="0">
              <a:defRPr sz="1800"/>
            </a:pPr>
            <a:r>
              <a:rPr sz="2200"/>
              <a:t>How do projects survive staffing turnover or redirected institutional priorities?</a:t>
            </a:r>
          </a:p>
          <a:p>
            <a:pPr lvl="0">
              <a:defRPr sz="1800"/>
            </a:pPr>
            <a:r>
              <a:rPr sz="2200"/>
              <a:t>-</a:t>
            </a:r>
          </a:p>
          <a:p>
            <a:pPr lvl="0">
              <a:lnSpc>
                <a:spcPct val="117999"/>
              </a:lnSpc>
              <a:defRPr sz="1800"/>
            </a:pPr>
            <a:r>
              <a:rPr sz="2200"/>
              <a:t>commitment to its continued existence </a:t>
            </a:r>
          </a:p>
          <a:p>
            <a:pPr lvl="0">
              <a:lnSpc>
                <a:spcPct val="117999"/>
              </a:lnSpc>
              <a:defRPr sz="1800"/>
            </a:pPr>
            <a:r>
              <a:rPr sz="2200"/>
              <a:t>staff time priorities</a:t>
            </a:r>
          </a:p>
          <a:p>
            <a:pPr lvl="0">
              <a:lnSpc>
                <a:spcPct val="117999"/>
              </a:lnSpc>
              <a:defRPr sz="1800"/>
            </a:pPr>
            <a:r>
              <a:rPr sz="2200"/>
              <a:t>funding streams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a:p>
        </p:txBody>
      </p:sp>
      <p:sp>
        <p:nvSpPr>
          <p:cNvPr id="92" name="Shape 92"/>
          <p:cNvSpPr>
            <a:spLocks noGrp="1"/>
          </p:cNvSpPr>
          <p:nvPr>
            <p:ph type="body" sz="quarter" idx="1"/>
          </p:nvPr>
        </p:nvSpPr>
        <p:spPr>
          <a:prstGeom prst="rect">
            <a:avLst/>
          </a:prstGeom>
        </p:spPr>
        <p:txBody>
          <a:bodyPr/>
          <a:lstStyle/>
          <a:p>
            <a:pPr lvl="0">
              <a:lnSpc>
                <a:spcPct val="117999"/>
              </a:lnSpc>
              <a:defRPr sz="1800"/>
            </a:pPr>
            <a:r>
              <a:rPr sz="2200"/>
              <a:t>wiki format lagging towards the end of that period, well known but low contribution</a:t>
            </a:r>
          </a:p>
          <a:p>
            <a:pPr lvl="0">
              <a:lnSpc>
                <a:spcPct val="117999"/>
              </a:lnSpc>
              <a:defRPr sz="1800"/>
            </a:pPr>
            <a:r>
              <a:rPr sz="2200"/>
              <a:t>Lisa Spiro took on a new role in a new organization</a:t>
            </a:r>
          </a:p>
          <a:p>
            <a:pPr lvl="0">
              <a:lnSpc>
                <a:spcPct val="117999"/>
              </a:lnSpc>
              <a:defRPr sz="1800"/>
            </a:pPr>
            <a:r>
              <a:rPr sz="2200"/>
              <a:t>bamboo…why did they choose DiRT; personal connections</a:t>
            </a:r>
          </a:p>
          <a:p>
            <a:pPr lvl="0">
              <a:lnSpc>
                <a:spcPct val="117999"/>
              </a:lnSpc>
              <a:defRPr sz="1800"/>
            </a:pPr>
            <a:r>
              <a:rPr sz="2200"/>
              <a:t>good community karma by taking on DiRT; Bamboo’s PR problems</a:t>
            </a:r>
          </a:p>
          <a:p>
            <a:pPr lvl="0">
              <a:lnSpc>
                <a:spcPct val="117999"/>
              </a:lnSpc>
              <a:defRPr sz="1800"/>
            </a:pPr>
            <a:endParaRPr sz="2200"/>
          </a:p>
          <a:p>
            <a:pPr lvl="0">
              <a:lnSpc>
                <a:spcPct val="117999"/>
              </a:lnSpc>
              <a:defRPr sz="1800"/>
            </a:pPr>
            <a:r>
              <a:rPr sz="2200"/>
              <a:t>new metadata schema developed during the bamboo period </a:t>
            </a:r>
          </a:p>
          <a:p>
            <a:pPr lvl="0">
              <a:lnSpc>
                <a:spcPct val="117999"/>
              </a:lnSpc>
              <a:defRPr sz="1800"/>
            </a:pPr>
            <a:r>
              <a:rPr sz="2200"/>
              <a:t>pull up old tool profiles vs. new tool profiles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pPr lvl="0"/>
            <a:endParaRPr/>
          </a:p>
        </p:txBody>
      </p:sp>
      <p:sp>
        <p:nvSpPr>
          <p:cNvPr id="121" name="Shape 121"/>
          <p:cNvSpPr>
            <a:spLocks noGrp="1"/>
          </p:cNvSpPr>
          <p:nvPr>
            <p:ph type="body" sz="quarter" idx="1"/>
          </p:nvPr>
        </p:nvSpPr>
        <p:spPr>
          <a:prstGeom prst="rect">
            <a:avLst/>
          </a:prstGeom>
        </p:spPr>
        <p:txBody>
          <a:bodyPr/>
          <a:lstStyle>
            <a:lvl1pPr>
              <a:lnSpc>
                <a:spcPct val="117999"/>
              </a:lnSpc>
            </a:lvl1pPr>
          </a:lstStyle>
          <a:p>
            <a:pPr lvl="0">
              <a:defRPr sz="1800"/>
            </a:pPr>
            <a:r>
              <a:rPr sz="2200"/>
              <a:t>Project Bamboo provided funds for vastly expanding the original data set, but who continues to grow and maintain the data set?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pPr lvl="0"/>
            <a:endParaRPr/>
          </a:p>
        </p:txBody>
      </p:sp>
      <p:sp>
        <p:nvSpPr>
          <p:cNvPr id="146" name="Shape 146"/>
          <p:cNvSpPr>
            <a:spLocks noGrp="1"/>
          </p:cNvSpPr>
          <p:nvPr>
            <p:ph type="body" sz="quarter" idx="1"/>
          </p:nvPr>
        </p:nvSpPr>
        <p:spPr>
          <a:prstGeom prst="rect">
            <a:avLst/>
          </a:prstGeom>
        </p:spPr>
        <p:txBody>
          <a:bodyPr/>
          <a:lstStyle/>
          <a:p>
            <a:pPr lvl="0">
              <a:lnSpc>
                <a:spcPct val="117999"/>
              </a:lnSpc>
              <a:defRPr sz="1800"/>
            </a:pPr>
            <a:r>
              <a:rPr sz="2200"/>
              <a:t>International volunteer committee, many of whom were early contributors to the DiRT wiki.  Many were approached during the Bamboo phase — usage statistics found that a many contributions came from users making many updates at once. </a:t>
            </a:r>
          </a:p>
          <a:p>
            <a:pPr lvl="0">
              <a:lnSpc>
                <a:spcPct val="117999"/>
              </a:lnSpc>
              <a:defRPr sz="1800"/>
            </a:pPr>
            <a:r>
              <a:rPr sz="2200"/>
              <a:t>DiRT wiki days — lots of librarians</a:t>
            </a:r>
          </a:p>
          <a:p>
            <a:pPr lvl="0">
              <a:lnSpc>
                <a:spcPct val="117999"/>
              </a:lnSpc>
              <a:defRPr sz="1800"/>
            </a:pPr>
            <a:r>
              <a:rPr sz="2200"/>
              <a:t>worked with other orgs to develop the TaDiRAH taxonomy</a:t>
            </a:r>
          </a:p>
          <a:p>
            <a:pPr lvl="0">
              <a:lnSpc>
                <a:spcPct val="117999"/>
              </a:lnSpc>
              <a:defRPr sz="1800"/>
            </a:pPr>
            <a:r>
              <a:rPr sz="2200"/>
              <a:t>develop curriculum </a:t>
            </a:r>
          </a:p>
          <a:p>
            <a:pPr lvl="0">
              <a:lnSpc>
                <a:spcPct val="117999"/>
              </a:lnSpc>
              <a:defRPr sz="1800"/>
            </a:pPr>
            <a:r>
              <a:rPr sz="2200"/>
              <a:t>manage editors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0"/>
            <a:ext cx="10464800" cy="49403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35687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4279900"/>
            <a:ext cx="10464800" cy="38608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56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0"/>
            <a:ext cx="5334000" cy="4622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991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xfrm>
            <a:off x="952500" y="93506"/>
            <a:ext cx="11099800" cy="2860988"/>
          </a:xfrm>
          <a:prstGeom prst="rect">
            <a:avLst/>
          </a:prstGeom>
        </p:spPr>
        <p:txBody>
          <a:bodyPr/>
          <a:lstStyle/>
          <a:p>
            <a:pPr lvl="0">
              <a:defRPr sz="1800"/>
            </a:pPr>
            <a:r>
              <a:rPr sz="8000"/>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ransition xmlns:p14="http://schemas.microsoft.com/office/powerpoint/2010/main" spd="med"/>
  <p:txStyles>
    <p:title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p:titleStyle>
    <p:body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p:bodyStyle>
    <p:otherStyle>
      <a:lvl1pPr algn="r" defTabSz="584200">
        <a:defRPr sz="1200">
          <a:solidFill>
            <a:schemeClr val="tx1"/>
          </a:solidFill>
          <a:latin typeface="+mn-lt"/>
          <a:ea typeface="+mn-ea"/>
          <a:cs typeface="+mn-cs"/>
          <a:sym typeface="Helvetica Light"/>
        </a:defRPr>
      </a:lvl1pPr>
      <a:lvl2pPr algn="r" defTabSz="584200">
        <a:defRPr sz="1200">
          <a:solidFill>
            <a:schemeClr val="tx1"/>
          </a:solidFill>
          <a:latin typeface="+mn-lt"/>
          <a:ea typeface="+mn-ea"/>
          <a:cs typeface="+mn-cs"/>
          <a:sym typeface="Helvetica Light"/>
        </a:defRPr>
      </a:lvl2pPr>
      <a:lvl3pPr algn="r" defTabSz="584200">
        <a:defRPr sz="1200">
          <a:solidFill>
            <a:schemeClr val="tx1"/>
          </a:solidFill>
          <a:latin typeface="+mn-lt"/>
          <a:ea typeface="+mn-ea"/>
          <a:cs typeface="+mn-cs"/>
          <a:sym typeface="Helvetica Light"/>
        </a:defRPr>
      </a:lvl3pPr>
      <a:lvl4pPr algn="r" defTabSz="584200">
        <a:defRPr sz="1200">
          <a:solidFill>
            <a:schemeClr val="tx1"/>
          </a:solidFill>
          <a:latin typeface="+mn-lt"/>
          <a:ea typeface="+mn-ea"/>
          <a:cs typeface="+mn-cs"/>
          <a:sym typeface="Helvetica Light"/>
        </a:defRPr>
      </a:lvl4pPr>
      <a:lvl5pPr algn="r" defTabSz="584200">
        <a:defRPr sz="1200">
          <a:solidFill>
            <a:schemeClr val="tx1"/>
          </a:solidFill>
          <a:latin typeface="+mn-lt"/>
          <a:ea typeface="+mn-ea"/>
          <a:cs typeface="+mn-cs"/>
          <a:sym typeface="Helvetica Light"/>
        </a:defRPr>
      </a:lvl5pPr>
      <a:lvl6pPr algn="r" defTabSz="584200">
        <a:defRPr sz="1200">
          <a:solidFill>
            <a:schemeClr val="tx1"/>
          </a:solidFill>
          <a:latin typeface="+mn-lt"/>
          <a:ea typeface="+mn-ea"/>
          <a:cs typeface="+mn-cs"/>
          <a:sym typeface="Helvetica Light"/>
        </a:defRPr>
      </a:lvl6pPr>
      <a:lvl7pPr algn="r" defTabSz="584200">
        <a:defRPr sz="1200">
          <a:solidFill>
            <a:schemeClr val="tx1"/>
          </a:solidFill>
          <a:latin typeface="+mn-lt"/>
          <a:ea typeface="+mn-ea"/>
          <a:cs typeface="+mn-cs"/>
          <a:sym typeface="Helvetica Light"/>
        </a:defRPr>
      </a:lvl7pPr>
      <a:lvl8pPr algn="r" defTabSz="584200">
        <a:defRPr sz="1200">
          <a:solidFill>
            <a:schemeClr val="tx1"/>
          </a:solidFill>
          <a:latin typeface="+mn-lt"/>
          <a:ea typeface="+mn-ea"/>
          <a:cs typeface="+mn-cs"/>
          <a:sym typeface="Helvetica Light"/>
        </a:defRPr>
      </a:lvl8pPr>
      <a:lvl9pPr algn="r" defTabSz="584200">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1" Type="http://schemas.openxmlformats.org/officeDocument/2006/relationships/image" Target="../media/image24.jpeg"/><Relationship Id="rId12"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irtdirectory.org"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5080552"/>
            <a:ext cx="10464800" cy="3577554"/>
          </a:xfrm>
        </p:spPr>
        <p:txBody>
          <a:bodyPr>
            <a:normAutofit/>
          </a:bodyPr>
          <a:lstStyle/>
          <a:p>
            <a:pPr algn="l"/>
            <a:r>
              <a:rPr lang="en-US" sz="5200" dirty="0"/>
              <a:t>Digital </a:t>
            </a:r>
            <a:r>
              <a:rPr lang="en-US" sz="5200" dirty="0" smtClean="0"/>
              <a:t>Humanities, </a:t>
            </a:r>
            <a:r>
              <a:rPr lang="en-US" sz="5200" dirty="0"/>
              <a:t>Western Europe, and the </a:t>
            </a:r>
            <a:r>
              <a:rPr lang="en-US" sz="5200" dirty="0" err="1"/>
              <a:t>DiRT</a:t>
            </a:r>
            <a:r>
              <a:rPr lang="en-US" sz="5200" dirty="0"/>
              <a:t> </a:t>
            </a:r>
            <a:r>
              <a:rPr lang="en-US" sz="5200" dirty="0" smtClean="0"/>
              <a:t>Directory</a:t>
            </a:r>
          </a:p>
          <a:p>
            <a:pPr algn="l"/>
            <a:endParaRPr lang="en-US" sz="2800" dirty="0" smtClean="0"/>
          </a:p>
          <a:p>
            <a:pPr algn="l"/>
            <a:r>
              <a:rPr lang="en-US" dirty="0" smtClean="0"/>
              <a:t>Zach Coble</a:t>
            </a:r>
          </a:p>
          <a:p>
            <a:pPr algn="l"/>
            <a:r>
              <a:rPr lang="en-US" dirty="0"/>
              <a:t>Digital Scholarship Specialist</a:t>
            </a:r>
            <a:endParaRPr lang="en-US" dirty="0" smtClean="0"/>
          </a:p>
          <a:p>
            <a:pPr algn="l"/>
            <a:r>
              <a:rPr lang="en-US" dirty="0" smtClean="0"/>
              <a:t>New York University</a:t>
            </a:r>
            <a:endParaRPr lang="en-US" dirty="0"/>
          </a:p>
        </p:txBody>
      </p:sp>
    </p:spTree>
    <p:extLst>
      <p:ext uri="{BB962C8B-B14F-4D97-AF65-F5344CB8AC3E}">
        <p14:creationId xmlns:p14="http://schemas.microsoft.com/office/powerpoint/2010/main" val="3282434631"/>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idx="4294967295"/>
          </p:nvPr>
        </p:nvSpPr>
        <p:spPr>
          <a:xfrm>
            <a:off x="952500" y="38868"/>
            <a:ext cx="11099800" cy="2159001"/>
          </a:xfrm>
          <a:prstGeom prst="rect">
            <a:avLst/>
          </a:prstGeom>
        </p:spPr>
        <p:txBody>
          <a:bodyPr/>
          <a:lstStyle/>
          <a:p>
            <a:pPr lvl="0">
              <a:defRPr sz="1800"/>
            </a:pPr>
            <a:r>
              <a:rPr sz="8000"/>
              <a:t>Reviews / Comments</a:t>
            </a:r>
          </a:p>
        </p:txBody>
      </p:sp>
      <p:pic>
        <p:nvPicPr>
          <p:cNvPr id="76" name="image13.png"/>
          <p:cNvPicPr/>
          <p:nvPr/>
        </p:nvPicPr>
        <p:blipFill>
          <a:blip r:embed="rId3">
            <a:extLst/>
          </a:blip>
          <a:stretch>
            <a:fillRect/>
          </a:stretch>
        </p:blipFill>
        <p:spPr>
          <a:xfrm>
            <a:off x="1281948" y="1824260"/>
            <a:ext cx="10440904" cy="6579011"/>
          </a:xfrm>
          <a:prstGeom prst="rect">
            <a:avLst/>
          </a:prstGeom>
          <a:ln w="12700">
            <a:miter lim="400000"/>
          </a:ln>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lstStyle/>
          <a:p>
            <a:pPr lvl="0">
              <a:defRPr sz="1800"/>
            </a:pPr>
            <a:r>
              <a:rPr sz="8000"/>
              <a:t>History</a:t>
            </a:r>
          </a:p>
        </p:txBody>
      </p:sp>
      <p:pic>
        <p:nvPicPr>
          <p:cNvPr id="85" name="image15.png"/>
          <p:cNvPicPr/>
          <p:nvPr/>
        </p:nvPicPr>
        <p:blipFill>
          <a:blip r:embed="rId2">
            <a:extLst/>
          </a:blip>
          <a:stretch>
            <a:fillRect/>
          </a:stretch>
        </p:blipFill>
        <p:spPr>
          <a:xfrm>
            <a:off x="2692400" y="2745776"/>
            <a:ext cx="7620000" cy="508002"/>
          </a:xfrm>
          <a:prstGeom prst="rect">
            <a:avLst/>
          </a:prstGeom>
          <a:ln w="12700">
            <a:miter lim="400000"/>
          </a:ln>
        </p:spPr>
      </p:pic>
      <p:pic>
        <p:nvPicPr>
          <p:cNvPr id="86" name="image16.png"/>
          <p:cNvPicPr/>
          <p:nvPr/>
        </p:nvPicPr>
        <p:blipFill>
          <a:blip r:embed="rId3">
            <a:extLst/>
          </a:blip>
          <a:srcRect l="1450" t="8626" r="27772" b="74319"/>
          <a:stretch>
            <a:fillRect/>
          </a:stretch>
        </p:blipFill>
        <p:spPr>
          <a:xfrm>
            <a:off x="1625453" y="4157042"/>
            <a:ext cx="9204427" cy="1669083"/>
          </a:xfrm>
          <a:prstGeom prst="rect">
            <a:avLst/>
          </a:prstGeom>
          <a:ln w="12700">
            <a:miter lim="400000"/>
          </a:ln>
        </p:spPr>
      </p:pic>
      <p:pic>
        <p:nvPicPr>
          <p:cNvPr id="87" name="image2.png"/>
          <p:cNvPicPr/>
          <p:nvPr/>
        </p:nvPicPr>
        <p:blipFill>
          <a:blip r:embed="rId4">
            <a:extLst/>
          </a:blip>
          <a:stretch>
            <a:fillRect/>
          </a:stretch>
        </p:blipFill>
        <p:spPr>
          <a:xfrm>
            <a:off x="4237887" y="6729562"/>
            <a:ext cx="4529026" cy="2479395"/>
          </a:xfrm>
          <a:prstGeom prst="rect">
            <a:avLst/>
          </a:prstGeom>
          <a:ln w="12700">
            <a:miter lim="400000"/>
          </a:ln>
        </p:spPr>
      </p:pic>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952500" y="-113273"/>
            <a:ext cx="11099800" cy="2159001"/>
          </a:xfrm>
          <a:prstGeom prst="rect">
            <a:avLst/>
          </a:prstGeom>
        </p:spPr>
        <p:txBody>
          <a:bodyPr/>
          <a:lstStyle>
            <a:lvl1pPr defTabSz="572516">
              <a:defRPr sz="7800"/>
            </a:lvl1pPr>
          </a:lstStyle>
          <a:p>
            <a:pPr lvl="0">
              <a:defRPr sz="1800"/>
            </a:pPr>
            <a:r>
              <a:rPr sz="7800"/>
              <a:t>Finding a Home for DiRT</a:t>
            </a:r>
          </a:p>
        </p:txBody>
      </p:sp>
      <p:pic>
        <p:nvPicPr>
          <p:cNvPr id="105" name="image19.png"/>
          <p:cNvPicPr/>
          <p:nvPr/>
        </p:nvPicPr>
        <p:blipFill>
          <a:blip r:embed="rId3">
            <a:extLst/>
          </a:blip>
          <a:stretch>
            <a:fillRect/>
          </a:stretch>
        </p:blipFill>
        <p:spPr>
          <a:xfrm>
            <a:off x="7150577" y="7581060"/>
            <a:ext cx="3982187" cy="1422211"/>
          </a:xfrm>
          <a:prstGeom prst="rect">
            <a:avLst/>
          </a:prstGeom>
          <a:ln w="12700">
            <a:miter lim="400000"/>
          </a:ln>
        </p:spPr>
      </p:pic>
      <p:pic>
        <p:nvPicPr>
          <p:cNvPr id="106" name="image1.jpeg"/>
          <p:cNvPicPr/>
          <p:nvPr/>
        </p:nvPicPr>
        <p:blipFill>
          <a:blip r:embed="rId4">
            <a:extLst/>
          </a:blip>
          <a:stretch>
            <a:fillRect/>
          </a:stretch>
        </p:blipFill>
        <p:spPr>
          <a:xfrm>
            <a:off x="2041917" y="7368262"/>
            <a:ext cx="4095137" cy="1847807"/>
          </a:xfrm>
          <a:prstGeom prst="rect">
            <a:avLst/>
          </a:prstGeom>
          <a:ln w="12700">
            <a:miter lim="400000"/>
          </a:ln>
        </p:spPr>
      </p:pic>
      <p:pic>
        <p:nvPicPr>
          <p:cNvPr id="107" name="image3.jpeg"/>
          <p:cNvPicPr/>
          <p:nvPr/>
        </p:nvPicPr>
        <p:blipFill>
          <a:blip r:embed="rId5">
            <a:extLst/>
          </a:blip>
          <a:stretch>
            <a:fillRect/>
          </a:stretch>
        </p:blipFill>
        <p:spPr>
          <a:xfrm>
            <a:off x="1296417" y="4085137"/>
            <a:ext cx="2855531" cy="1456513"/>
          </a:xfrm>
          <a:prstGeom prst="rect">
            <a:avLst/>
          </a:prstGeom>
          <a:ln w="12700">
            <a:miter lim="400000"/>
          </a:ln>
        </p:spPr>
      </p:pic>
      <p:sp>
        <p:nvSpPr>
          <p:cNvPr id="108" name="Shape 108"/>
          <p:cNvSpPr/>
          <p:nvPr/>
        </p:nvSpPr>
        <p:spPr>
          <a:xfrm>
            <a:off x="1974091" y="6018018"/>
            <a:ext cx="4604596" cy="78594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defTabSz="374355">
              <a:defRPr sz="5073"/>
            </a:lvl1pPr>
          </a:lstStyle>
          <a:p>
            <a:pPr lvl="0">
              <a:defRPr sz="1800"/>
            </a:pPr>
            <a:r>
              <a:rPr sz="5073"/>
              <a:t>Research IT at</a:t>
            </a:r>
          </a:p>
        </p:txBody>
      </p:sp>
      <p:pic>
        <p:nvPicPr>
          <p:cNvPr id="109" name="image2.jpeg"/>
          <p:cNvPicPr/>
          <p:nvPr/>
        </p:nvPicPr>
        <p:blipFill>
          <a:blip r:embed="rId6">
            <a:extLst/>
          </a:blip>
          <a:stretch>
            <a:fillRect/>
          </a:stretch>
        </p:blipFill>
        <p:spPr>
          <a:xfrm>
            <a:off x="7328107" y="5736579"/>
            <a:ext cx="2996672" cy="1196692"/>
          </a:xfrm>
          <a:prstGeom prst="rect">
            <a:avLst/>
          </a:prstGeom>
          <a:ln w="12700">
            <a:miter lim="400000"/>
          </a:ln>
        </p:spPr>
      </p:pic>
      <p:pic>
        <p:nvPicPr>
          <p:cNvPr id="110" name="image20.png"/>
          <p:cNvPicPr/>
          <p:nvPr/>
        </p:nvPicPr>
        <p:blipFill>
          <a:blip r:embed="rId7">
            <a:extLst/>
          </a:blip>
          <a:stretch>
            <a:fillRect/>
          </a:stretch>
        </p:blipFill>
        <p:spPr>
          <a:xfrm>
            <a:off x="7929067" y="4368120"/>
            <a:ext cx="4461633" cy="890547"/>
          </a:xfrm>
          <a:prstGeom prst="rect">
            <a:avLst/>
          </a:prstGeom>
          <a:ln w="12700">
            <a:miter lim="400000"/>
          </a:ln>
        </p:spPr>
      </p:pic>
      <p:sp>
        <p:nvSpPr>
          <p:cNvPr id="111" name="Shape 111"/>
          <p:cNvSpPr/>
          <p:nvPr/>
        </p:nvSpPr>
        <p:spPr>
          <a:xfrm flipV="1">
            <a:off x="256029" y="5694527"/>
            <a:ext cx="12492742" cy="2"/>
          </a:xfrm>
          <a:prstGeom prst="line">
            <a:avLst/>
          </a:prstGeom>
          <a:ln w="38100">
            <a:solidFill>
              <a:srgbClr val="53585F"/>
            </a:solidFill>
            <a:miter lim="400000"/>
          </a:ln>
        </p:spPr>
        <p:txBody>
          <a:bodyPr lIns="0" tIns="0" rIns="0" bIns="0"/>
          <a:lstStyle/>
          <a:p>
            <a:pPr lvl="0" algn="l" defTabSz="457200">
              <a:defRPr sz="1200">
                <a:latin typeface="+mn-lt"/>
                <a:ea typeface="+mn-ea"/>
                <a:cs typeface="+mn-cs"/>
                <a:sym typeface="Helvetica"/>
              </a:defRPr>
            </a:pPr>
            <a:endParaRPr/>
          </a:p>
        </p:txBody>
      </p:sp>
      <p:sp>
        <p:nvSpPr>
          <p:cNvPr id="112" name="Shape 112"/>
          <p:cNvSpPr/>
          <p:nvPr/>
        </p:nvSpPr>
        <p:spPr>
          <a:xfrm flipV="1">
            <a:off x="256029" y="7051254"/>
            <a:ext cx="12492742" cy="2"/>
          </a:xfrm>
          <a:prstGeom prst="line">
            <a:avLst/>
          </a:prstGeom>
          <a:ln w="38100">
            <a:solidFill>
              <a:srgbClr val="53585F"/>
            </a:solidFill>
            <a:miter lim="400000"/>
          </a:ln>
        </p:spPr>
        <p:txBody>
          <a:bodyPr lIns="0" tIns="0" rIns="0" bIns="0"/>
          <a:lstStyle/>
          <a:p>
            <a:pPr lvl="0" algn="l" defTabSz="457200">
              <a:defRPr sz="1200">
                <a:latin typeface="+mn-lt"/>
                <a:ea typeface="+mn-ea"/>
                <a:cs typeface="+mn-cs"/>
                <a:sym typeface="Helvetica"/>
              </a:defRPr>
            </a:pPr>
            <a:endParaRPr/>
          </a:p>
        </p:txBody>
      </p:sp>
      <p:sp>
        <p:nvSpPr>
          <p:cNvPr id="113" name="Shape 113"/>
          <p:cNvSpPr/>
          <p:nvPr/>
        </p:nvSpPr>
        <p:spPr>
          <a:xfrm flipV="1">
            <a:off x="256029" y="3986548"/>
            <a:ext cx="12492742" cy="2"/>
          </a:xfrm>
          <a:prstGeom prst="line">
            <a:avLst/>
          </a:prstGeom>
          <a:ln w="38100">
            <a:solidFill>
              <a:srgbClr val="53585F"/>
            </a:solidFill>
            <a:miter lim="400000"/>
          </a:ln>
        </p:spPr>
        <p:txBody>
          <a:bodyPr lIns="0" tIns="0" rIns="0" bIns="0"/>
          <a:lstStyle/>
          <a:p>
            <a:pPr lvl="0" algn="l" defTabSz="457200">
              <a:defRPr sz="1200">
                <a:latin typeface="+mn-lt"/>
                <a:ea typeface="+mn-ea"/>
                <a:cs typeface="+mn-cs"/>
                <a:sym typeface="Helvetica"/>
              </a:defRPr>
            </a:pPr>
            <a:endParaRPr/>
          </a:p>
        </p:txBody>
      </p:sp>
      <p:pic>
        <p:nvPicPr>
          <p:cNvPr id="114" name="Lisa-Spiro.jpg"/>
          <p:cNvPicPr/>
          <p:nvPr/>
        </p:nvPicPr>
        <p:blipFill>
          <a:blip r:embed="rId8">
            <a:extLst/>
          </a:blip>
          <a:stretch>
            <a:fillRect/>
          </a:stretch>
        </p:blipFill>
        <p:spPr>
          <a:xfrm>
            <a:off x="4737307" y="1726135"/>
            <a:ext cx="2996672" cy="1998026"/>
          </a:xfrm>
          <a:prstGeom prst="rect">
            <a:avLst/>
          </a:prstGeom>
          <a:ln w="12700">
            <a:miter lim="400000"/>
          </a:ln>
        </p:spPr>
      </p:pic>
      <p:pic>
        <p:nvPicPr>
          <p:cNvPr id="115" name="image2.jpeg"/>
          <p:cNvPicPr/>
          <p:nvPr/>
        </p:nvPicPr>
        <p:blipFill>
          <a:blip r:embed="rId6">
            <a:extLst/>
          </a:blip>
          <a:stretch>
            <a:fillRect/>
          </a:stretch>
        </p:blipFill>
        <p:spPr>
          <a:xfrm>
            <a:off x="4737307" y="4272743"/>
            <a:ext cx="2996672" cy="1196692"/>
          </a:xfrm>
          <a:prstGeom prst="rect">
            <a:avLst/>
          </a:prstGeom>
          <a:ln w="12700">
            <a:miter lim="400000"/>
          </a:ln>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17.png"/>
          <p:cNvPicPr/>
          <p:nvPr/>
        </p:nvPicPr>
        <p:blipFill>
          <a:blip r:embed="rId3">
            <a:extLst/>
          </a:blip>
          <a:stretch>
            <a:fillRect/>
          </a:stretch>
        </p:blipFill>
        <p:spPr>
          <a:xfrm>
            <a:off x="169471" y="1551030"/>
            <a:ext cx="12468057" cy="7685928"/>
          </a:xfrm>
          <a:prstGeom prst="rect">
            <a:avLst/>
          </a:prstGeom>
          <a:ln w="12700">
            <a:miter lim="400000"/>
          </a:ln>
        </p:spPr>
      </p:pic>
      <p:sp>
        <p:nvSpPr>
          <p:cNvPr id="90" name="Shape 90"/>
          <p:cNvSpPr>
            <a:spLocks noGrp="1"/>
          </p:cNvSpPr>
          <p:nvPr>
            <p:ph type="title" idx="4294967295"/>
          </p:nvPr>
        </p:nvSpPr>
        <p:spPr>
          <a:xfrm>
            <a:off x="-98816" y="-329888"/>
            <a:ext cx="13004802" cy="2159001"/>
          </a:xfrm>
          <a:prstGeom prst="rect">
            <a:avLst/>
          </a:prstGeom>
        </p:spPr>
        <p:txBody>
          <a:bodyPr/>
          <a:lstStyle>
            <a:lvl1pPr>
              <a:defRPr sz="6700"/>
            </a:lvl1pPr>
          </a:lstStyle>
          <a:p>
            <a:pPr lvl="0">
              <a:defRPr sz="1800"/>
            </a:pPr>
            <a:r>
              <a:rPr sz="6700"/>
              <a:t>DiRT Wiki (pbwiki, 2008 - 2011)</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age16.png"/>
          <p:cNvPicPr/>
          <p:nvPr/>
        </p:nvPicPr>
        <p:blipFill>
          <a:blip r:embed="rId2">
            <a:extLst/>
          </a:blip>
          <a:srcRect t="171" b="170"/>
          <a:stretch>
            <a:fillRect/>
          </a:stretch>
        </p:blipFill>
        <p:spPr>
          <a:xfrm>
            <a:off x="0" y="0"/>
            <a:ext cx="13004800" cy="9753601"/>
          </a:xfrm>
          <a:prstGeom prst="rect">
            <a:avLst/>
          </a:prstGeom>
          <a:ln w="12700">
            <a:miter lim="400000"/>
          </a:ln>
        </p:spPr>
      </p:pic>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lstStyle>
            <a:lvl1pPr defTabSz="549148">
              <a:defRPr sz="7500"/>
            </a:lvl1pPr>
          </a:lstStyle>
          <a:p>
            <a:pPr lvl="0">
              <a:defRPr sz="1800"/>
            </a:pPr>
            <a:r>
              <a:rPr sz="7500"/>
              <a:t>Bamboo DiRT: 2011-2013</a:t>
            </a:r>
          </a:p>
        </p:txBody>
      </p:sp>
      <p:sp>
        <p:nvSpPr>
          <p:cNvPr id="102" name="Shape 102"/>
          <p:cNvSpPr>
            <a:spLocks noGrp="1"/>
          </p:cNvSpPr>
          <p:nvPr>
            <p:ph type="body" idx="1"/>
          </p:nvPr>
        </p:nvSpPr>
        <p:spPr>
          <a:prstGeom prst="rect">
            <a:avLst/>
          </a:prstGeom>
        </p:spPr>
        <p:txBody>
          <a:bodyPr/>
          <a:lstStyle/>
          <a:p>
            <a:pPr marL="440055" lvl="0" indent="-440055" defTabSz="578358">
              <a:spcBef>
                <a:spcPts val="4100"/>
              </a:spcBef>
              <a:defRPr sz="1800"/>
            </a:pPr>
            <a:r>
              <a:rPr sz="3564"/>
              <a:t>Project Bamboo: a cyberinfrastructure project funded by the Mellon Foundation and granted to UC Berkeley and UChicago</a:t>
            </a:r>
          </a:p>
          <a:p>
            <a:pPr marL="880110" lvl="0" indent="-880110" defTabSz="578358">
              <a:spcBef>
                <a:spcPts val="4100"/>
              </a:spcBef>
              <a:defRPr sz="1800"/>
            </a:pPr>
            <a:r>
              <a:rPr sz="3564"/>
              <a:t>Migration to Drupal CMS</a:t>
            </a:r>
          </a:p>
          <a:p>
            <a:pPr marL="880110" lvl="0" indent="-880110" defTabSz="578358">
              <a:spcBef>
                <a:spcPts val="4100"/>
              </a:spcBef>
              <a:defRPr sz="1800"/>
            </a:pPr>
            <a:r>
              <a:rPr sz="3564"/>
              <a:t>Manual extraction and expansion of tool entries, more metadata by student employees</a:t>
            </a:r>
          </a:p>
          <a:p>
            <a:pPr marL="880110" lvl="0" indent="-880110" defTabSz="578358">
              <a:spcBef>
                <a:spcPts val="4100"/>
              </a:spcBef>
              <a:defRPr sz="1800"/>
            </a:pPr>
            <a:r>
              <a:rPr sz="3564"/>
              <a:t>Steering Committee appointed</a:t>
            </a:r>
            <a:br>
              <a:rPr sz="3564"/>
            </a:br>
            <a:r>
              <a:rPr sz="3564"/>
              <a:t/>
            </a:r>
            <a:br>
              <a:rPr sz="3564"/>
            </a:br>
            <a:r>
              <a:rPr sz="2376"/>
              <a:t>See: “Whatever Happened to Project Bamboo?”, Dombrowski 2014 </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952498" y="1175648"/>
            <a:ext cx="11099803" cy="8042683"/>
          </a:xfrm>
          <a:prstGeom prst="rect">
            <a:avLst/>
          </a:prstGeom>
        </p:spPr>
        <p:txBody>
          <a:bodyPr/>
          <a:lstStyle>
            <a:lvl1pPr>
              <a:defRPr sz="12000"/>
            </a:lvl1pPr>
          </a:lstStyle>
          <a:p>
            <a:pPr lvl="0">
              <a:defRPr sz="1800"/>
            </a:pPr>
            <a:r>
              <a:rPr sz="12000"/>
              <a:t>Who works on DiRT? </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pPr lvl="0">
              <a:defRPr sz="1800"/>
            </a:pPr>
            <a:r>
              <a:rPr sz="8000"/>
              <a:t>Steering Committee</a:t>
            </a:r>
          </a:p>
        </p:txBody>
      </p:sp>
      <p:pic>
        <p:nvPicPr>
          <p:cNvPr id="135" name="pasted-image.jpg"/>
          <p:cNvPicPr/>
          <p:nvPr/>
        </p:nvPicPr>
        <p:blipFill>
          <a:blip r:embed="rId3">
            <a:extLst/>
          </a:blip>
          <a:srcRect l="26867"/>
          <a:stretch>
            <a:fillRect/>
          </a:stretch>
        </p:blipFill>
        <p:spPr>
          <a:xfrm>
            <a:off x="776084" y="2717575"/>
            <a:ext cx="2095923" cy="2159001"/>
          </a:xfrm>
          <a:prstGeom prst="rect">
            <a:avLst/>
          </a:prstGeom>
          <a:ln w="12700">
            <a:miter lim="400000"/>
          </a:ln>
        </p:spPr>
      </p:pic>
      <p:pic>
        <p:nvPicPr>
          <p:cNvPr id="136" name="pasted-image.jpg"/>
          <p:cNvPicPr/>
          <p:nvPr/>
        </p:nvPicPr>
        <p:blipFill>
          <a:blip r:embed="rId4">
            <a:extLst/>
          </a:blip>
          <a:stretch>
            <a:fillRect/>
          </a:stretch>
        </p:blipFill>
        <p:spPr>
          <a:xfrm>
            <a:off x="3379518" y="3006338"/>
            <a:ext cx="1905001" cy="1943101"/>
          </a:xfrm>
          <a:prstGeom prst="rect">
            <a:avLst/>
          </a:prstGeom>
          <a:ln w="12700">
            <a:miter lim="400000"/>
          </a:ln>
        </p:spPr>
      </p:pic>
      <p:pic>
        <p:nvPicPr>
          <p:cNvPr id="137" name="pasted-image.jpg"/>
          <p:cNvPicPr/>
          <p:nvPr/>
        </p:nvPicPr>
        <p:blipFill>
          <a:blip r:embed="rId5">
            <a:extLst/>
          </a:blip>
          <a:srcRect l="11347" r="16014"/>
          <a:stretch>
            <a:fillRect/>
          </a:stretch>
        </p:blipFill>
        <p:spPr>
          <a:xfrm>
            <a:off x="660016" y="5923753"/>
            <a:ext cx="2075628" cy="1905001"/>
          </a:xfrm>
          <a:prstGeom prst="rect">
            <a:avLst/>
          </a:prstGeom>
          <a:ln w="12700">
            <a:miter lim="400000"/>
          </a:ln>
        </p:spPr>
      </p:pic>
      <p:pic>
        <p:nvPicPr>
          <p:cNvPr id="138" name="pasted-image.jpg"/>
          <p:cNvPicPr/>
          <p:nvPr/>
        </p:nvPicPr>
        <p:blipFill>
          <a:blip r:embed="rId6">
            <a:extLst/>
          </a:blip>
          <a:stretch>
            <a:fillRect/>
          </a:stretch>
        </p:blipFill>
        <p:spPr>
          <a:xfrm>
            <a:off x="3379518" y="5923753"/>
            <a:ext cx="1905001" cy="1905001"/>
          </a:xfrm>
          <a:prstGeom prst="rect">
            <a:avLst/>
          </a:prstGeom>
          <a:ln w="12700">
            <a:miter lim="400000"/>
          </a:ln>
        </p:spPr>
      </p:pic>
      <p:pic>
        <p:nvPicPr>
          <p:cNvPr id="139" name="pasted-image.jpg"/>
          <p:cNvPicPr/>
          <p:nvPr/>
        </p:nvPicPr>
        <p:blipFill>
          <a:blip r:embed="rId7">
            <a:extLst/>
          </a:blip>
          <a:stretch>
            <a:fillRect/>
          </a:stretch>
        </p:blipFill>
        <p:spPr>
          <a:xfrm>
            <a:off x="5723108" y="3139687"/>
            <a:ext cx="1905001" cy="1676401"/>
          </a:xfrm>
          <a:prstGeom prst="rect">
            <a:avLst/>
          </a:prstGeom>
          <a:ln w="12700">
            <a:miter lim="400000"/>
          </a:ln>
        </p:spPr>
      </p:pic>
      <p:pic>
        <p:nvPicPr>
          <p:cNvPr id="140" name="pasted-image.jpg"/>
          <p:cNvPicPr/>
          <p:nvPr/>
        </p:nvPicPr>
        <p:blipFill>
          <a:blip r:embed="rId8">
            <a:extLst/>
          </a:blip>
          <a:srcRect l="10907" r="10907"/>
          <a:stretch>
            <a:fillRect/>
          </a:stretch>
        </p:blipFill>
        <p:spPr>
          <a:xfrm>
            <a:off x="5726412" y="5923753"/>
            <a:ext cx="2234122" cy="1905001"/>
          </a:xfrm>
          <a:prstGeom prst="rect">
            <a:avLst/>
          </a:prstGeom>
          <a:ln w="12700">
            <a:miter lim="400000"/>
          </a:ln>
        </p:spPr>
      </p:pic>
      <p:pic>
        <p:nvPicPr>
          <p:cNvPr id="141" name="pasted-image.jpg"/>
          <p:cNvPicPr/>
          <p:nvPr/>
        </p:nvPicPr>
        <p:blipFill>
          <a:blip r:embed="rId9">
            <a:extLst/>
          </a:blip>
          <a:stretch>
            <a:fillRect/>
          </a:stretch>
        </p:blipFill>
        <p:spPr>
          <a:xfrm>
            <a:off x="10759624" y="2844575"/>
            <a:ext cx="1905001" cy="1905001"/>
          </a:xfrm>
          <a:prstGeom prst="rect">
            <a:avLst/>
          </a:prstGeom>
          <a:ln w="12700">
            <a:miter lim="400000"/>
          </a:ln>
        </p:spPr>
      </p:pic>
      <p:pic>
        <p:nvPicPr>
          <p:cNvPr id="142" name="pasted-image.jpg"/>
          <p:cNvPicPr/>
          <p:nvPr/>
        </p:nvPicPr>
        <p:blipFill>
          <a:blip r:embed="rId10">
            <a:extLst/>
          </a:blip>
          <a:stretch>
            <a:fillRect/>
          </a:stretch>
        </p:blipFill>
        <p:spPr>
          <a:xfrm>
            <a:off x="8502791" y="2463575"/>
            <a:ext cx="1879601" cy="2667001"/>
          </a:xfrm>
          <a:prstGeom prst="rect">
            <a:avLst/>
          </a:prstGeom>
          <a:ln w="12700">
            <a:miter lim="400000"/>
          </a:ln>
        </p:spPr>
      </p:pic>
      <p:pic>
        <p:nvPicPr>
          <p:cNvPr id="143" name="pasted-image.jpg"/>
          <p:cNvPicPr/>
          <p:nvPr/>
        </p:nvPicPr>
        <p:blipFill>
          <a:blip r:embed="rId11">
            <a:extLst/>
          </a:blip>
          <a:stretch>
            <a:fillRect/>
          </a:stretch>
        </p:blipFill>
        <p:spPr>
          <a:xfrm>
            <a:off x="10823124" y="5350771"/>
            <a:ext cx="1778001" cy="2628901"/>
          </a:xfrm>
          <a:prstGeom prst="rect">
            <a:avLst/>
          </a:prstGeom>
          <a:ln w="12700">
            <a:miter lim="400000"/>
          </a:ln>
        </p:spPr>
      </p:pic>
      <p:pic>
        <p:nvPicPr>
          <p:cNvPr id="144" name="pasted-image.jpg"/>
          <p:cNvPicPr/>
          <p:nvPr/>
        </p:nvPicPr>
        <p:blipFill>
          <a:blip r:embed="rId12">
            <a:extLst/>
          </a:blip>
          <a:stretch>
            <a:fillRect/>
          </a:stretch>
        </p:blipFill>
        <p:spPr>
          <a:xfrm>
            <a:off x="8223391" y="5796753"/>
            <a:ext cx="2159001" cy="2159001"/>
          </a:xfrm>
          <a:prstGeom prst="rect">
            <a:avLst/>
          </a:prstGeom>
          <a:ln w="12700">
            <a:miter lim="400000"/>
          </a:ln>
        </p:spPr>
      </p:pic>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lvl1pPr defTabSz="490727">
              <a:defRPr sz="6700"/>
            </a:lvl1pPr>
          </a:lstStyle>
          <a:p>
            <a:pPr lvl="0">
              <a:defRPr sz="1800"/>
            </a:pPr>
            <a:r>
              <a:rPr sz="6700"/>
              <a:t>2014: Spanish Translators</a:t>
            </a:r>
          </a:p>
        </p:txBody>
      </p:sp>
      <p:sp>
        <p:nvSpPr>
          <p:cNvPr id="154" name="Shape 154"/>
          <p:cNvSpPr>
            <a:spLocks noGrp="1"/>
          </p:cNvSpPr>
          <p:nvPr>
            <p:ph type="body" idx="1"/>
          </p:nvPr>
        </p:nvSpPr>
        <p:spPr>
          <a:xfrm>
            <a:off x="952500" y="2113228"/>
            <a:ext cx="11099800" cy="6286503"/>
          </a:xfrm>
          <a:prstGeom prst="rect">
            <a:avLst/>
          </a:prstGeom>
        </p:spPr>
        <p:txBody>
          <a:bodyPr/>
          <a:lstStyle/>
          <a:p>
            <a:pPr marL="364489" lvl="0" indent="-364489" defTabSz="479044">
              <a:spcBef>
                <a:spcPts val="3400"/>
              </a:spcBef>
              <a:defRPr sz="1800"/>
            </a:pPr>
            <a:r>
              <a:rPr sz="2952"/>
              <a:t>Team: </a:t>
            </a:r>
          </a:p>
          <a:p>
            <a:pPr marL="728979" lvl="1" indent="-364489" defTabSz="479044">
              <a:spcBef>
                <a:spcPts val="3400"/>
              </a:spcBef>
              <a:defRPr sz="1800"/>
            </a:pPr>
            <a:r>
              <a:rPr sz="2952"/>
              <a:t>Gimena del Rio, lead translator (CAICYT)</a:t>
            </a:r>
          </a:p>
          <a:p>
            <a:pPr marL="728979" lvl="1" indent="-364489" defTabSz="479044">
              <a:spcBef>
                <a:spcPts val="3400"/>
              </a:spcBef>
              <a:defRPr sz="1800"/>
            </a:pPr>
            <a:r>
              <a:rPr sz="2952"/>
              <a:t>Magdalena Biota (CAICYT)</a:t>
            </a:r>
          </a:p>
          <a:p>
            <a:pPr marL="728979" lvl="1" indent="-364489" defTabSz="479044">
              <a:spcBef>
                <a:spcPts val="3400"/>
              </a:spcBef>
              <a:defRPr sz="1800"/>
            </a:pPr>
            <a:r>
              <a:rPr sz="2952"/>
              <a:t>Virginia Brussa (CAICYT)</a:t>
            </a:r>
          </a:p>
          <a:p>
            <a:pPr marL="728979" lvl="1" indent="-364489" defTabSz="479044">
              <a:spcBef>
                <a:spcPts val="3400"/>
              </a:spcBef>
              <a:defRPr sz="1800"/>
            </a:pPr>
            <a:r>
              <a:rPr sz="2952"/>
              <a:t>Beatriz Garrido (LINHD)</a:t>
            </a:r>
          </a:p>
          <a:p>
            <a:pPr marL="364489" lvl="0" indent="-364489" defTabSz="479044">
              <a:spcBef>
                <a:spcPts val="3400"/>
              </a:spcBef>
              <a:defRPr sz="1800"/>
            </a:pPr>
            <a:r>
              <a:rPr sz="2952"/>
              <a:t>enabled via Drupal’s Entity Translation module</a:t>
            </a:r>
          </a:p>
          <a:p>
            <a:pPr marL="364489" lvl="0" indent="-364489" defTabSz="479044">
              <a:spcBef>
                <a:spcPts val="3400"/>
              </a:spcBef>
              <a:defRPr sz="1800"/>
            </a:pPr>
            <a:r>
              <a:rPr sz="2952"/>
              <a:t>metadata is already translated, team is working on tool descriptions</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952500" y="444500"/>
            <a:ext cx="11099800" cy="8864600"/>
          </a:xfrm>
          <a:prstGeom prst="rect">
            <a:avLst/>
          </a:prstGeom>
        </p:spPr>
        <p:txBody>
          <a:bodyPr/>
          <a:lstStyle>
            <a:lvl1pPr>
              <a:defRPr sz="12000"/>
            </a:lvl1pPr>
          </a:lstStyle>
          <a:p>
            <a:pPr lvl="0">
              <a:defRPr sz="1800"/>
            </a:pPr>
            <a:r>
              <a:rPr sz="12000"/>
              <a:t>Integrations in the DH Community</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06500" y="1269249"/>
            <a:ext cx="10464800" cy="5293130"/>
          </a:xfrm>
        </p:spPr>
        <p:txBody>
          <a:bodyPr>
            <a:normAutofit/>
          </a:bodyPr>
          <a:lstStyle/>
          <a:p>
            <a:pPr algn="l"/>
            <a:r>
              <a:rPr lang="en-US" sz="3600" dirty="0"/>
              <a:t>A major Digital Humanities project that focuses on German literature, history and culture and that publishes largely in German will have a difficult time exerting influence within an international Digital Humanities community insofar as that community uses English as a lingua franca.</a:t>
            </a:r>
          </a:p>
        </p:txBody>
      </p:sp>
      <p:sp>
        <p:nvSpPr>
          <p:cNvPr id="4" name="TextBox 3"/>
          <p:cNvSpPr txBox="1"/>
          <p:nvPr/>
        </p:nvSpPr>
        <p:spPr>
          <a:xfrm>
            <a:off x="1206500" y="7819952"/>
            <a:ext cx="10464800"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2400" dirty="0">
                <a:solidFill>
                  <a:srgbClr val="000000"/>
                </a:solidFill>
              </a:rPr>
              <a:t>Gregory </a:t>
            </a:r>
            <a:r>
              <a:rPr lang="en-US" sz="2400" dirty="0" smtClean="0">
                <a:solidFill>
                  <a:srgbClr val="000000"/>
                </a:solidFill>
              </a:rPr>
              <a:t>Crane</a:t>
            </a:r>
          </a:p>
          <a:p>
            <a:pPr algn="l" rtl="0" latinLnBrk="1" hangingPunct="0"/>
            <a:r>
              <a:rPr lang="en-US" sz="2400" i="1" dirty="0" smtClean="0">
                <a:solidFill>
                  <a:srgbClr val="000000"/>
                </a:solidFill>
              </a:rPr>
              <a:t>The </a:t>
            </a:r>
            <a:r>
              <a:rPr lang="en-US" sz="2400" i="1" dirty="0">
                <a:solidFill>
                  <a:srgbClr val="000000"/>
                </a:solidFill>
              </a:rPr>
              <a:t>Big Humanities, National Identity and the Digital Humanities in Germany</a:t>
            </a:r>
          </a:p>
          <a:p>
            <a:pPr rtl="0" latinLnBrk="1" hangingPunct="0"/>
            <a:endParaRPr kumimoji="0" lang="en-US" sz="24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262013268"/>
      </p:ext>
    </p:extLst>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769407" y="1928616"/>
            <a:ext cx="4509746" cy="1207791"/>
          </a:xfrm>
          <a:prstGeom prst="rect">
            <a:avLst/>
          </a:prstGeom>
        </p:spPr>
        <p:txBody>
          <a:bodyPr/>
          <a:lstStyle/>
          <a:p>
            <a:pPr lvl="0" defTabSz="397256">
              <a:defRPr sz="1800"/>
            </a:pPr>
            <a:r>
              <a:rPr sz="5700"/>
              <a:t>TaDiRAH</a:t>
            </a:r>
            <a:r>
              <a:rPr sz="5400"/>
              <a:t>:</a:t>
            </a:r>
          </a:p>
        </p:txBody>
      </p:sp>
      <p:sp>
        <p:nvSpPr>
          <p:cNvPr id="163" name="Shape 163"/>
          <p:cNvSpPr>
            <a:spLocks noGrp="1"/>
          </p:cNvSpPr>
          <p:nvPr>
            <p:ph type="body" idx="1"/>
          </p:nvPr>
        </p:nvSpPr>
        <p:spPr>
          <a:xfrm>
            <a:off x="711817" y="2955493"/>
            <a:ext cx="5792091" cy="6286502"/>
          </a:xfrm>
          <a:prstGeom prst="rect">
            <a:avLst/>
          </a:prstGeom>
        </p:spPr>
        <p:txBody>
          <a:bodyPr/>
          <a:lstStyle/>
          <a:p>
            <a:pPr marL="0" lvl="0" indent="0" defTabSz="420623">
              <a:spcBef>
                <a:spcPts val="3000"/>
              </a:spcBef>
              <a:buSzTx/>
              <a:buNone/>
              <a:defRPr sz="1800"/>
            </a:pPr>
            <a:r>
              <a:rPr sz="2500"/>
              <a:t>Sources:</a:t>
            </a:r>
          </a:p>
          <a:p>
            <a:pPr marL="764540" lvl="1" indent="-444500" defTabSz="420623">
              <a:spcBef>
                <a:spcPts val="3000"/>
              </a:spcBef>
              <a:defRPr sz="1800"/>
            </a:pPr>
            <a:r>
              <a:rPr sz="2500"/>
              <a:t>the arts-humanities.net taxonomy of DH projects, tools, centers, and other resources, especially as it has been expanded by digital.humanities@oxford in the UK and DRAPIer in Ireland</a:t>
            </a:r>
          </a:p>
          <a:p>
            <a:pPr marL="764540" lvl="1" indent="-444500" defTabSz="420623">
              <a:spcBef>
                <a:spcPts val="3000"/>
              </a:spcBef>
              <a:defRPr sz="1800"/>
            </a:pPr>
            <a:r>
              <a:rPr sz="2500"/>
              <a:t>the categories and tags originally used by DiRT</a:t>
            </a:r>
          </a:p>
          <a:p>
            <a:pPr marL="764540" lvl="1" indent="-444500" defTabSz="420623">
              <a:spcBef>
                <a:spcPts val="3000"/>
              </a:spcBef>
              <a:defRPr sz="1800"/>
            </a:pPr>
            <a:r>
              <a:rPr sz="2500"/>
              <a:t>the DARIAH ‘Doing Digital Humanities’ Zotero bibliography of literature on all facets of DH.</a:t>
            </a:r>
          </a:p>
        </p:txBody>
      </p:sp>
      <p:sp>
        <p:nvSpPr>
          <p:cNvPr id="164" name="Shape 164"/>
          <p:cNvSpPr/>
          <p:nvPr/>
        </p:nvSpPr>
        <p:spPr>
          <a:xfrm>
            <a:off x="4693218" y="1928616"/>
            <a:ext cx="8064825" cy="1474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3500"/>
            </a:lvl1pPr>
          </a:lstStyle>
          <a:p>
            <a:pPr lvl="0">
              <a:defRPr sz="1800"/>
            </a:pPr>
            <a:r>
              <a:rPr sz="3500"/>
              <a:t>Taxonomy of Digital Research Activities in the Humanities</a:t>
            </a:r>
          </a:p>
        </p:txBody>
      </p:sp>
      <p:pic>
        <p:nvPicPr>
          <p:cNvPr id="165" name="image2.png"/>
          <p:cNvPicPr/>
          <p:nvPr/>
        </p:nvPicPr>
        <p:blipFill>
          <a:blip r:embed="rId3">
            <a:extLst/>
          </a:blip>
          <a:stretch>
            <a:fillRect/>
          </a:stretch>
        </p:blipFill>
        <p:spPr>
          <a:xfrm>
            <a:off x="9061914" y="3475554"/>
            <a:ext cx="3041966" cy="1665311"/>
          </a:xfrm>
          <a:prstGeom prst="rect">
            <a:avLst/>
          </a:prstGeom>
          <a:ln w="12700">
            <a:miter lim="400000"/>
          </a:ln>
        </p:spPr>
      </p:pic>
      <p:pic>
        <p:nvPicPr>
          <p:cNvPr id="166" name="image21.png"/>
          <p:cNvPicPr/>
          <p:nvPr/>
        </p:nvPicPr>
        <p:blipFill>
          <a:blip r:embed="rId4">
            <a:extLst/>
          </a:blip>
          <a:stretch>
            <a:fillRect/>
          </a:stretch>
        </p:blipFill>
        <p:spPr>
          <a:xfrm>
            <a:off x="8459907" y="5276448"/>
            <a:ext cx="3650995" cy="1644593"/>
          </a:xfrm>
          <a:prstGeom prst="rect">
            <a:avLst/>
          </a:prstGeom>
          <a:ln w="12700">
            <a:miter lim="400000"/>
          </a:ln>
        </p:spPr>
      </p:pic>
      <p:pic>
        <p:nvPicPr>
          <p:cNvPr id="167" name="image22.png"/>
          <p:cNvPicPr/>
          <p:nvPr/>
        </p:nvPicPr>
        <p:blipFill>
          <a:blip r:embed="rId5">
            <a:extLst/>
          </a:blip>
          <a:stretch>
            <a:fillRect/>
          </a:stretch>
        </p:blipFill>
        <p:spPr>
          <a:xfrm>
            <a:off x="8154917" y="7220780"/>
            <a:ext cx="3936464" cy="1842982"/>
          </a:xfrm>
          <a:prstGeom prst="rect">
            <a:avLst/>
          </a:prstGeom>
          <a:ln w="12700">
            <a:miter lim="400000"/>
          </a:ln>
        </p:spPr>
      </p:pic>
      <p:sp>
        <p:nvSpPr>
          <p:cNvPr id="168" name="Shape 168"/>
          <p:cNvSpPr/>
          <p:nvPr/>
        </p:nvSpPr>
        <p:spPr>
          <a:xfrm>
            <a:off x="952499" y="-303322"/>
            <a:ext cx="11099803" cy="2159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defTabSz="519937">
              <a:defRPr sz="7100"/>
            </a:lvl1pPr>
          </a:lstStyle>
          <a:p>
            <a:pPr lvl="0">
              <a:defRPr sz="1800"/>
            </a:pPr>
            <a:r>
              <a:rPr sz="7100"/>
              <a:t>Common Taxonomy &amp; LOD</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prstGeom prst="rect">
            <a:avLst/>
          </a:prstGeom>
        </p:spPr>
        <p:txBody>
          <a:bodyPr/>
          <a:lstStyle/>
          <a:p>
            <a:pPr lvl="0">
              <a:defRPr sz="1800"/>
            </a:pPr>
            <a:r>
              <a:rPr sz="8000"/>
              <a:t>TaDiRAH: Activities</a:t>
            </a:r>
          </a:p>
        </p:txBody>
      </p:sp>
      <p:sp>
        <p:nvSpPr>
          <p:cNvPr id="173" name="Shape 173"/>
          <p:cNvSpPr>
            <a:spLocks noGrp="1"/>
          </p:cNvSpPr>
          <p:nvPr>
            <p:ph type="body" idx="1"/>
          </p:nvPr>
        </p:nvSpPr>
        <p:spPr>
          <a:xfrm>
            <a:off x="4209436" y="2609850"/>
            <a:ext cx="4096171" cy="6286500"/>
          </a:xfrm>
          <a:prstGeom prst="rect">
            <a:avLst/>
          </a:prstGeom>
        </p:spPr>
        <p:txBody>
          <a:bodyPr/>
          <a:lstStyle/>
          <a:p>
            <a:pPr marL="0" lvl="0" indent="0" defTabSz="514094">
              <a:spcBef>
                <a:spcPts val="3600"/>
              </a:spcBef>
              <a:buSzTx/>
              <a:buNone/>
              <a:defRPr sz="1800"/>
            </a:pPr>
            <a:r>
              <a:rPr sz="3100"/>
              <a:t>1 - Capture</a:t>
            </a:r>
          </a:p>
          <a:p>
            <a:pPr marL="0" lvl="0" indent="0" defTabSz="514094">
              <a:spcBef>
                <a:spcPts val="3600"/>
              </a:spcBef>
              <a:buSzTx/>
              <a:buNone/>
              <a:defRPr sz="1800"/>
            </a:pPr>
            <a:r>
              <a:rPr sz="3100"/>
              <a:t>2 - Creation</a:t>
            </a:r>
          </a:p>
          <a:p>
            <a:pPr marL="0" lvl="0" indent="0" defTabSz="514094">
              <a:spcBef>
                <a:spcPts val="3600"/>
              </a:spcBef>
              <a:buSzTx/>
              <a:buNone/>
              <a:defRPr sz="1800"/>
            </a:pPr>
            <a:r>
              <a:rPr sz="3100"/>
              <a:t>3 - Enrichment</a:t>
            </a:r>
          </a:p>
          <a:p>
            <a:pPr marL="0" lvl="0" indent="0" defTabSz="514094">
              <a:spcBef>
                <a:spcPts val="3600"/>
              </a:spcBef>
              <a:buSzTx/>
              <a:buNone/>
              <a:defRPr sz="1800"/>
            </a:pPr>
            <a:r>
              <a:rPr sz="3100"/>
              <a:t>4 - Analysis</a:t>
            </a:r>
          </a:p>
          <a:p>
            <a:pPr marL="0" lvl="0" indent="0" defTabSz="514094">
              <a:spcBef>
                <a:spcPts val="3600"/>
              </a:spcBef>
              <a:buSzTx/>
              <a:buNone/>
              <a:defRPr sz="1800"/>
            </a:pPr>
            <a:r>
              <a:rPr sz="3100"/>
              <a:t>5 - Interpretation</a:t>
            </a:r>
          </a:p>
          <a:p>
            <a:pPr marL="0" lvl="0" indent="0" defTabSz="514094">
              <a:spcBef>
                <a:spcPts val="3600"/>
              </a:spcBef>
              <a:buSzTx/>
              <a:buNone/>
              <a:defRPr sz="1800"/>
            </a:pPr>
            <a:r>
              <a:rPr sz="3100"/>
              <a:t>6 - Storage</a:t>
            </a:r>
          </a:p>
          <a:p>
            <a:pPr marL="0" lvl="0" indent="0" defTabSz="514094">
              <a:spcBef>
                <a:spcPts val="3600"/>
              </a:spcBef>
              <a:buSzTx/>
              <a:buNone/>
              <a:defRPr sz="1800"/>
            </a:pPr>
            <a:r>
              <a:rPr sz="3100"/>
              <a:t>7 - Dissemination</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xfrm>
            <a:off x="271021" y="-385202"/>
            <a:ext cx="12462758" cy="2159001"/>
          </a:xfrm>
          <a:prstGeom prst="rect">
            <a:avLst/>
          </a:prstGeom>
        </p:spPr>
        <p:txBody>
          <a:bodyPr/>
          <a:lstStyle>
            <a:lvl1pPr defTabSz="549148">
              <a:defRPr sz="7500"/>
            </a:lvl1pPr>
          </a:lstStyle>
          <a:p>
            <a:pPr lvl="0">
              <a:defRPr sz="1800"/>
            </a:pPr>
            <a:r>
              <a:rPr sz="7500"/>
              <a:t>API Integration:DHCommons</a:t>
            </a:r>
          </a:p>
        </p:txBody>
      </p:sp>
      <p:pic>
        <p:nvPicPr>
          <p:cNvPr id="183" name="image23.png"/>
          <p:cNvPicPr/>
          <p:nvPr/>
        </p:nvPicPr>
        <p:blipFill>
          <a:blip r:embed="rId2">
            <a:extLst/>
          </a:blip>
          <a:stretch>
            <a:fillRect/>
          </a:stretch>
        </p:blipFill>
        <p:spPr>
          <a:xfrm>
            <a:off x="88899" y="1595852"/>
            <a:ext cx="12827001" cy="7747002"/>
          </a:xfrm>
          <a:prstGeom prst="rect">
            <a:avLst/>
          </a:prstGeom>
          <a:ln w="12700">
            <a:miter lim="400000"/>
          </a:ln>
        </p:spPr>
      </p:pic>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271021" y="-385202"/>
            <a:ext cx="12462758" cy="2159001"/>
          </a:xfrm>
          <a:prstGeom prst="rect">
            <a:avLst/>
          </a:prstGeom>
        </p:spPr>
        <p:txBody>
          <a:bodyPr/>
          <a:lstStyle>
            <a:lvl1pPr defTabSz="549148">
              <a:defRPr sz="7500"/>
            </a:lvl1pPr>
          </a:lstStyle>
          <a:p>
            <a:pPr lvl="0">
              <a:defRPr sz="1800"/>
            </a:pPr>
            <a:r>
              <a:rPr sz="7500"/>
              <a:t>API Integration:DHCommons</a:t>
            </a:r>
          </a:p>
        </p:txBody>
      </p:sp>
      <p:pic>
        <p:nvPicPr>
          <p:cNvPr id="190" name="image26.png"/>
          <p:cNvPicPr/>
          <p:nvPr/>
        </p:nvPicPr>
        <p:blipFill>
          <a:blip r:embed="rId2">
            <a:extLst/>
          </a:blip>
          <a:srcRect t="20836"/>
          <a:stretch>
            <a:fillRect/>
          </a:stretch>
        </p:blipFill>
        <p:spPr>
          <a:xfrm>
            <a:off x="342553" y="1547938"/>
            <a:ext cx="12021592" cy="7721247"/>
          </a:xfrm>
          <a:prstGeom prst="rect">
            <a:avLst/>
          </a:prstGeom>
          <a:ln w="12700">
            <a:miter lim="400000"/>
          </a:ln>
        </p:spPr>
      </p:pic>
      <p:sp>
        <p:nvSpPr>
          <p:cNvPr id="191" name="Shape 191"/>
          <p:cNvSpPr/>
          <p:nvPr/>
        </p:nvSpPr>
        <p:spPr>
          <a:xfrm>
            <a:off x="322575" y="2946791"/>
            <a:ext cx="2429069" cy="6516793"/>
          </a:xfrm>
          <a:prstGeom prst="rect">
            <a:avLst/>
          </a:prstGeom>
          <a:ln w="38100">
            <a:solidFill>
              <a:srgbClr val="C82506"/>
            </a:solidFill>
            <a:miter lim="400000"/>
          </a:ln>
        </p:spPr>
        <p:txBody>
          <a:bodyPr lIns="0" tIns="0" rIns="0" bIns="0" anchor="ctr"/>
          <a:lstStyle/>
          <a:p>
            <a:pPr lvl="0">
              <a:defRPr sz="2400"/>
            </a:pPr>
            <a:endParaRPr/>
          </a:p>
        </p:txBody>
      </p:sp>
      <p:sp>
        <p:nvSpPr>
          <p:cNvPr id="192" name="Shape 192"/>
          <p:cNvSpPr/>
          <p:nvPr/>
        </p:nvSpPr>
        <p:spPr>
          <a:xfrm flipH="1">
            <a:off x="2916296" y="2710817"/>
            <a:ext cx="1124870" cy="351154"/>
          </a:xfrm>
          <a:prstGeom prst="line">
            <a:avLst/>
          </a:prstGeom>
          <a:ln w="50800">
            <a:solidFill>
              <a:srgbClr val="EC5D57"/>
            </a:solidFill>
            <a:miter lim="400000"/>
            <a:tailEnd type="triangle"/>
          </a:ln>
        </p:spPr>
        <p:txBody>
          <a:bodyPr lIns="0" tIns="0" rIns="0" bIns="0"/>
          <a:lstStyle/>
          <a:p>
            <a:pPr lvl="0" algn="l" defTabSz="457200">
              <a:defRPr sz="1200">
                <a:latin typeface="+mn-lt"/>
                <a:ea typeface="+mn-ea"/>
                <a:cs typeface="+mn-cs"/>
                <a:sym typeface="Helvetica"/>
              </a:defRPr>
            </a:pPr>
            <a:endParaRPr/>
          </a:p>
        </p:txBody>
      </p:sp>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271021" y="-385202"/>
            <a:ext cx="12462758" cy="2159001"/>
          </a:xfrm>
          <a:prstGeom prst="rect">
            <a:avLst/>
          </a:prstGeom>
        </p:spPr>
        <p:txBody>
          <a:bodyPr/>
          <a:lstStyle>
            <a:lvl1pPr defTabSz="549148">
              <a:defRPr sz="7500"/>
            </a:lvl1pPr>
          </a:lstStyle>
          <a:p>
            <a:pPr lvl="0">
              <a:defRPr sz="1800"/>
            </a:pPr>
            <a:r>
              <a:rPr sz="7500"/>
              <a:t>API Integration:DHCommons</a:t>
            </a:r>
          </a:p>
        </p:txBody>
      </p:sp>
      <p:pic>
        <p:nvPicPr>
          <p:cNvPr id="198" name="image28.png"/>
          <p:cNvPicPr/>
          <p:nvPr/>
        </p:nvPicPr>
        <p:blipFill>
          <a:blip r:embed="rId2">
            <a:extLst/>
          </a:blip>
          <a:stretch>
            <a:fillRect/>
          </a:stretch>
        </p:blipFill>
        <p:spPr>
          <a:xfrm>
            <a:off x="591947" y="1862562"/>
            <a:ext cx="11150602" cy="5092702"/>
          </a:xfrm>
          <a:prstGeom prst="rect">
            <a:avLst/>
          </a:prstGeom>
          <a:ln w="12700">
            <a:miter lim="400000"/>
          </a:ln>
        </p:spPr>
      </p:pic>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952500" y="-140743"/>
            <a:ext cx="11099800" cy="2159001"/>
          </a:xfrm>
          <a:prstGeom prst="rect">
            <a:avLst/>
          </a:prstGeom>
        </p:spPr>
        <p:txBody>
          <a:bodyPr/>
          <a:lstStyle/>
          <a:p>
            <a:pPr lvl="1" indent="205739" defTabSz="525779">
              <a:defRPr sz="1800"/>
            </a:pPr>
            <a:r>
              <a:rPr sz="7200"/>
              <a:t>DiRT Assignment-in-a-Box</a:t>
            </a:r>
          </a:p>
        </p:txBody>
      </p:sp>
      <p:pic>
        <p:nvPicPr>
          <p:cNvPr id="205" name="Screen Shot 2015-05-15 at 9.51.20 AM.png"/>
          <p:cNvPicPr/>
          <p:nvPr/>
        </p:nvPicPr>
        <p:blipFill>
          <a:blip r:embed="rId2">
            <a:extLst/>
          </a:blip>
          <a:stretch>
            <a:fillRect/>
          </a:stretch>
        </p:blipFill>
        <p:spPr>
          <a:xfrm>
            <a:off x="933154" y="1652282"/>
            <a:ext cx="11012132" cy="7643060"/>
          </a:xfrm>
          <a:prstGeom prst="rect">
            <a:avLst/>
          </a:prstGeom>
          <a:ln w="12700">
            <a:miter lim="400000"/>
          </a:ln>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972881"/>
            <a:ext cx="10464800" cy="8172111"/>
          </a:xfrm>
        </p:spPr>
        <p:txBody>
          <a:bodyPr>
            <a:noAutofit/>
          </a:bodyPr>
          <a:lstStyle/>
          <a:p>
            <a:pPr algn="l"/>
            <a:r>
              <a:rPr lang="en-US" dirty="0"/>
              <a:t>The Anglophone community can get away with focusing on projects that focus on the national interests of their various countries -- if they produce interesting technology and do interesting work on English literature, many people in the international DH community can readily follow the English publications, documentation and even commented source code (where source is properly documented). But where 77% of the 55 million records in Elsevier's Scopus database of Arts and Humanities publications point to English language publication, only 4.2% of the records point to German (French, with 7.1% is the second most widely used language, an order magnitude less than English)</a:t>
            </a:r>
            <a:r>
              <a:rPr lang="en-US" dirty="0" smtClean="0"/>
              <a:t>.</a:t>
            </a:r>
          </a:p>
          <a:p>
            <a:pPr algn="l"/>
            <a:endParaRPr lang="en-US" dirty="0" smtClean="0"/>
          </a:p>
          <a:p>
            <a:pPr algn="l"/>
            <a:endParaRPr lang="en-US" dirty="0"/>
          </a:p>
          <a:p>
            <a:pPr algn="l" rtl="0" latinLnBrk="1" hangingPunct="0"/>
            <a:r>
              <a:rPr lang="en-US" sz="2400" dirty="0">
                <a:solidFill>
                  <a:srgbClr val="000000"/>
                </a:solidFill>
              </a:rPr>
              <a:t>Gregory </a:t>
            </a:r>
            <a:r>
              <a:rPr lang="en-US" sz="2400" dirty="0" smtClean="0">
                <a:solidFill>
                  <a:srgbClr val="000000"/>
                </a:solidFill>
              </a:rPr>
              <a:t>Crane</a:t>
            </a:r>
          </a:p>
          <a:p>
            <a:pPr algn="l" rtl="0" latinLnBrk="1" hangingPunct="0"/>
            <a:r>
              <a:rPr lang="en-US" sz="2400" i="1" dirty="0" smtClean="0">
                <a:solidFill>
                  <a:srgbClr val="000000"/>
                </a:solidFill>
              </a:rPr>
              <a:t>The </a:t>
            </a:r>
            <a:r>
              <a:rPr lang="en-US" sz="2400" i="1" dirty="0">
                <a:solidFill>
                  <a:srgbClr val="000000"/>
                </a:solidFill>
              </a:rPr>
              <a:t>Big Humanities, National Identity and the Digital Humanities in Germany</a:t>
            </a:r>
          </a:p>
          <a:p>
            <a:pPr rtl="0" latinLnBrk="1" hangingPunct="0"/>
            <a:endParaRPr lang="en-US" sz="2400" dirty="0">
              <a:solidFill>
                <a:srgbClr val="000000"/>
              </a:solidFill>
            </a:endParaRPr>
          </a:p>
          <a:p>
            <a:pPr algn="l"/>
            <a:endParaRPr lang="en-US" sz="2400" dirty="0"/>
          </a:p>
        </p:txBody>
      </p:sp>
    </p:spTree>
    <p:extLst>
      <p:ext uri="{BB962C8B-B14F-4D97-AF65-F5344CB8AC3E}">
        <p14:creationId xmlns:p14="http://schemas.microsoft.com/office/powerpoint/2010/main" val="1939517361"/>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270000" y="1290638"/>
            <a:ext cx="10464800" cy="1562100"/>
          </a:xfrm>
        </p:spPr>
        <p:txBody>
          <a:bodyPr>
            <a:noAutofit/>
          </a:bodyPr>
          <a:lstStyle/>
          <a:p>
            <a:pPr algn="l"/>
            <a:r>
              <a:rPr lang="en-US" dirty="0"/>
              <a:t>The German DH community needs to decide how it balances its obligation to advance the cultural identity of the German speaking world against its aspiration to participate within, and have an impact upon, the international Digital Humanities community.</a:t>
            </a:r>
            <a:endParaRPr lang="en-US" dirty="0" smtClean="0"/>
          </a:p>
          <a:p>
            <a:pPr algn="l"/>
            <a:endParaRPr lang="en-US" dirty="0" smtClean="0"/>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a:p>
            <a:pPr algn="l"/>
            <a:endParaRPr lang="en-US" dirty="0"/>
          </a:p>
          <a:p>
            <a:pPr algn="l" rtl="0" latinLnBrk="1" hangingPunct="0"/>
            <a:r>
              <a:rPr lang="en-US" sz="2400" dirty="0">
                <a:solidFill>
                  <a:srgbClr val="000000"/>
                </a:solidFill>
              </a:rPr>
              <a:t>Gregory </a:t>
            </a:r>
            <a:r>
              <a:rPr lang="en-US" sz="2400" dirty="0" smtClean="0">
                <a:solidFill>
                  <a:srgbClr val="000000"/>
                </a:solidFill>
              </a:rPr>
              <a:t>Crane</a:t>
            </a:r>
          </a:p>
          <a:p>
            <a:pPr algn="l" rtl="0" latinLnBrk="1" hangingPunct="0"/>
            <a:r>
              <a:rPr lang="en-US" sz="2400" i="1" dirty="0" smtClean="0">
                <a:solidFill>
                  <a:srgbClr val="000000"/>
                </a:solidFill>
              </a:rPr>
              <a:t>The </a:t>
            </a:r>
            <a:r>
              <a:rPr lang="en-US" sz="2400" i="1" dirty="0">
                <a:solidFill>
                  <a:srgbClr val="000000"/>
                </a:solidFill>
              </a:rPr>
              <a:t>Big Humanities, National Identity and the Digital Humanities in Germany</a:t>
            </a:r>
          </a:p>
          <a:p>
            <a:pPr rtl="0" latinLnBrk="1" hangingPunct="0"/>
            <a:endParaRPr lang="en-US" sz="2400" dirty="0">
              <a:solidFill>
                <a:srgbClr val="000000"/>
              </a:solidFill>
            </a:endParaRPr>
          </a:p>
          <a:p>
            <a:pPr algn="l"/>
            <a:endParaRPr lang="en-US" sz="2400" dirty="0"/>
          </a:p>
        </p:txBody>
      </p:sp>
    </p:spTree>
    <p:extLst>
      <p:ext uri="{BB962C8B-B14F-4D97-AF65-F5344CB8AC3E}">
        <p14:creationId xmlns:p14="http://schemas.microsoft.com/office/powerpoint/2010/main" val="96540820"/>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1270000" y="5668138"/>
            <a:ext cx="10464800" cy="1422402"/>
          </a:xfrm>
          <a:prstGeom prst="rect">
            <a:avLst/>
          </a:prstGeom>
        </p:spPr>
        <p:txBody>
          <a:bodyPr/>
          <a:lstStyle/>
          <a:p>
            <a:pPr lvl="0">
              <a:defRPr sz="1800"/>
            </a:pPr>
            <a:r>
              <a:rPr sz="8000">
                <a:hlinkClick r:id="rId3"/>
              </a:rPr>
              <a:t>dirtdirectory.org</a:t>
            </a:r>
            <a:r>
              <a:rPr sz="8000"/>
              <a:t> </a:t>
            </a:r>
          </a:p>
        </p:txBody>
      </p:sp>
      <p:sp>
        <p:nvSpPr>
          <p:cNvPr id="33" name="Shape 33"/>
          <p:cNvSpPr>
            <a:spLocks noGrp="1"/>
          </p:cNvSpPr>
          <p:nvPr>
            <p:ph type="body" idx="1"/>
          </p:nvPr>
        </p:nvSpPr>
        <p:spPr>
          <a:xfrm>
            <a:off x="1270000" y="7186055"/>
            <a:ext cx="10464800" cy="1130302"/>
          </a:xfrm>
          <a:prstGeom prst="rect">
            <a:avLst/>
          </a:prstGeom>
        </p:spPr>
        <p:txBody>
          <a:bodyPr/>
          <a:lstStyle/>
          <a:p>
            <a:pPr lvl="0">
              <a:defRPr sz="1800"/>
            </a:pPr>
            <a:r>
              <a:rPr sz="3200"/>
              <a:t>formerly BambooDiRT</a:t>
            </a:r>
          </a:p>
        </p:txBody>
      </p:sp>
      <p:pic>
        <p:nvPicPr>
          <p:cNvPr id="34" name="image2.png"/>
          <p:cNvPicPr/>
          <p:nvPr/>
        </p:nvPicPr>
        <p:blipFill>
          <a:blip r:embed="rId4">
            <a:extLst/>
          </a:blip>
          <a:stretch>
            <a:fillRect/>
          </a:stretch>
        </p:blipFill>
        <p:spPr>
          <a:xfrm>
            <a:off x="3394754" y="2170090"/>
            <a:ext cx="6215292" cy="3402532"/>
          </a:xfrm>
          <a:prstGeom prst="rect">
            <a:avLst/>
          </a:prstGeom>
          <a:ln w="12700">
            <a:miter lim="400000"/>
          </a:ln>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creen Shot 2015-05-15 at 9.53.04 AM.png"/>
          <p:cNvPicPr/>
          <p:nvPr/>
        </p:nvPicPr>
        <p:blipFill>
          <a:blip r:embed="rId3">
            <a:extLst/>
          </a:blip>
          <a:stretch>
            <a:fillRect/>
          </a:stretch>
        </p:blipFill>
        <p:spPr>
          <a:xfrm>
            <a:off x="0" y="88386"/>
            <a:ext cx="13004801" cy="9264699"/>
          </a:xfrm>
          <a:prstGeom prst="rect">
            <a:avLst/>
          </a:prstGeom>
          <a:ln w="12700">
            <a:miter lim="400000"/>
          </a:ln>
        </p:spPr>
      </p:pic>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134292" y="1421532"/>
            <a:ext cx="1442243" cy="421011"/>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pic>
        <p:nvPicPr>
          <p:cNvPr id="52" name="Screen Shot 2015-05-15 at 9.46.36 AM.png"/>
          <p:cNvPicPr/>
          <p:nvPr/>
        </p:nvPicPr>
        <p:blipFill>
          <a:blip r:embed="rId2">
            <a:extLst/>
          </a:blip>
          <a:stretch>
            <a:fillRect/>
          </a:stretch>
        </p:blipFill>
        <p:spPr>
          <a:xfrm>
            <a:off x="1454150" y="527050"/>
            <a:ext cx="10096500" cy="8699500"/>
          </a:xfrm>
          <a:prstGeom prst="rect">
            <a:avLst/>
          </a:prstGeom>
          <a:ln w="12700">
            <a:miter lim="400000"/>
          </a:ln>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idx="4294967295"/>
          </p:nvPr>
        </p:nvSpPr>
        <p:spPr>
          <a:xfrm>
            <a:off x="952500" y="38868"/>
            <a:ext cx="11099800" cy="2159001"/>
          </a:xfrm>
          <a:prstGeom prst="rect">
            <a:avLst/>
          </a:prstGeom>
        </p:spPr>
        <p:txBody>
          <a:bodyPr/>
          <a:lstStyle/>
          <a:p>
            <a:pPr lvl="0">
              <a:defRPr sz="1800"/>
            </a:pPr>
            <a:r>
              <a:rPr sz="8000"/>
              <a:t>Derivative Resources</a:t>
            </a:r>
          </a:p>
        </p:txBody>
      </p:sp>
      <p:pic>
        <p:nvPicPr>
          <p:cNvPr id="55" name="image9.png"/>
          <p:cNvPicPr/>
          <p:nvPr/>
        </p:nvPicPr>
        <p:blipFill>
          <a:blip r:embed="rId3">
            <a:extLst/>
          </a:blip>
          <a:stretch>
            <a:fillRect/>
          </a:stretch>
        </p:blipFill>
        <p:spPr>
          <a:xfrm>
            <a:off x="314140" y="2051089"/>
            <a:ext cx="12376520" cy="6453129"/>
          </a:xfrm>
          <a:prstGeom prst="rect">
            <a:avLst/>
          </a:prstGeom>
          <a:ln w="12700">
            <a:miter lim="400000"/>
          </a:ln>
        </p:spPr>
      </p:pic>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idx="4294967295"/>
          </p:nvPr>
        </p:nvSpPr>
        <p:spPr>
          <a:xfrm>
            <a:off x="952500" y="38868"/>
            <a:ext cx="11099800" cy="2159001"/>
          </a:xfrm>
          <a:prstGeom prst="rect">
            <a:avLst/>
          </a:prstGeom>
        </p:spPr>
        <p:txBody>
          <a:bodyPr/>
          <a:lstStyle/>
          <a:p>
            <a:pPr lvl="0">
              <a:defRPr sz="1800"/>
            </a:pPr>
            <a:r>
              <a:rPr sz="8000"/>
              <a:t>Revisions</a:t>
            </a:r>
          </a:p>
        </p:txBody>
      </p:sp>
      <p:pic>
        <p:nvPicPr>
          <p:cNvPr id="66" name="image11.png"/>
          <p:cNvPicPr/>
          <p:nvPr/>
        </p:nvPicPr>
        <p:blipFill>
          <a:blip r:embed="rId3">
            <a:extLst/>
          </a:blip>
          <a:stretch>
            <a:fillRect/>
          </a:stretch>
        </p:blipFill>
        <p:spPr>
          <a:xfrm>
            <a:off x="601712" y="2293079"/>
            <a:ext cx="11801376" cy="4772937"/>
          </a:xfrm>
          <a:prstGeom prst="rect">
            <a:avLst/>
          </a:prstGeom>
          <a:ln w="12700">
            <a:miter lim="400000"/>
          </a:ln>
        </p:spPr>
      </p:pic>
    </p:spTree>
  </p:cSld>
  <p:clrMapOvr>
    <a:masterClrMapping/>
  </p:clrMapOvr>
  <p:transition xmlns:p14="http://schemas.microsoft.com/office/powerpoint/2010/mai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4273</TotalTime>
  <Words>858</Words>
  <Application>Microsoft Macintosh PowerPoint</Application>
  <PresentationFormat>Custom</PresentationFormat>
  <Paragraphs>113</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vt:lpstr>
      <vt:lpstr>PowerPoint Presentation</vt:lpstr>
      <vt:lpstr>PowerPoint Presentation</vt:lpstr>
      <vt:lpstr>PowerPoint Presentation</vt:lpstr>
      <vt:lpstr>PowerPoint Presentation</vt:lpstr>
      <vt:lpstr>dirtdirectory.org </vt:lpstr>
      <vt:lpstr>PowerPoint Presentation</vt:lpstr>
      <vt:lpstr>PowerPoint Presentation</vt:lpstr>
      <vt:lpstr>Derivative Resources</vt:lpstr>
      <vt:lpstr>Revisions</vt:lpstr>
      <vt:lpstr>Reviews / Comments</vt:lpstr>
      <vt:lpstr>History</vt:lpstr>
      <vt:lpstr>Finding a Home for DiRT</vt:lpstr>
      <vt:lpstr>DiRT Wiki (pbwiki, 2008 - 2011)</vt:lpstr>
      <vt:lpstr>PowerPoint Presentation</vt:lpstr>
      <vt:lpstr>Bamboo DiRT: 2011-2013</vt:lpstr>
      <vt:lpstr>Who works on DiRT? </vt:lpstr>
      <vt:lpstr>Steering Committee</vt:lpstr>
      <vt:lpstr>2014: Spanish Translators</vt:lpstr>
      <vt:lpstr>Integrations in the DH Community</vt:lpstr>
      <vt:lpstr>TaDiRAH:</vt:lpstr>
      <vt:lpstr>TaDiRAH: Activities</vt:lpstr>
      <vt:lpstr>API Integration:DHCommons</vt:lpstr>
      <vt:lpstr>API Integration:DHCommons</vt:lpstr>
      <vt:lpstr>API Integration:DHCommons</vt:lpstr>
      <vt:lpstr>DiRT Assignment-in-a-Box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dirtdirectory.org </dc:title>
  <cp:lastModifiedBy>Zach Coble</cp:lastModifiedBy>
  <cp:revision>7</cp:revision>
  <dcterms:modified xsi:type="dcterms:W3CDTF">2015-06-29T04:41:14Z</dcterms:modified>
</cp:coreProperties>
</file>