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aleway"/>
      <p:regular r:id="rId34"/>
      <p:bold r:id="rId35"/>
      <p:italic r:id="rId36"/>
      <p:boldItalic r:id="rId37"/>
    </p:embeddedFont>
    <p:embeddedFont>
      <p:font typeface="Lato"/>
      <p:regular r:id="rId38"/>
      <p:bold r:id="rId39"/>
      <p:italic r:id="rId40"/>
      <p:boldItalic r:id="rId41"/>
    </p:embeddedFont>
    <p:embeddedFont>
      <p:font typeface="Montserrat"/>
      <p:regular r:id="rId42"/>
      <p:bold r:id="rId43"/>
      <p:italic r:id="rId44"/>
      <p:boldItalic r:id="rId45"/>
    </p:embeddedFont>
    <p:embeddedFont>
      <p:font typeface="Montserrat Light"/>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Beth Daniel Lindsa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42" Type="http://schemas.openxmlformats.org/officeDocument/2006/relationships/font" Target="fonts/Montserrat-regular.fntdata"/><Relationship Id="rId41" Type="http://schemas.openxmlformats.org/officeDocument/2006/relationships/font" Target="fonts/Lato-boldItalic.fntdata"/><Relationship Id="rId44" Type="http://schemas.openxmlformats.org/officeDocument/2006/relationships/font" Target="fonts/Montserrat-italic.fntdata"/><Relationship Id="rId43" Type="http://schemas.openxmlformats.org/officeDocument/2006/relationships/font" Target="fonts/Montserrat-bold.fntdata"/><Relationship Id="rId46" Type="http://schemas.openxmlformats.org/officeDocument/2006/relationships/font" Target="fonts/MontserratLight-regular.fntdata"/><Relationship Id="rId45"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Light-italic.fntdata"/><Relationship Id="rId47" Type="http://schemas.openxmlformats.org/officeDocument/2006/relationships/font" Target="fonts/MontserratLight-bold.fntdata"/><Relationship Id="rId49" Type="http://schemas.openxmlformats.org/officeDocument/2006/relationships/font" Target="fonts/Montserrat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Raleway-bold.fntdata"/><Relationship Id="rId34" Type="http://schemas.openxmlformats.org/officeDocument/2006/relationships/font" Target="fonts/Raleway-regular.fntdata"/><Relationship Id="rId37" Type="http://schemas.openxmlformats.org/officeDocument/2006/relationships/font" Target="fonts/Raleway-boldItalic.fntdata"/><Relationship Id="rId36" Type="http://schemas.openxmlformats.org/officeDocument/2006/relationships/font" Target="fonts/Raleway-italic.fntdata"/><Relationship Id="rId39" Type="http://schemas.openxmlformats.org/officeDocument/2006/relationships/font" Target="fonts/Lato-bold.fntdata"/><Relationship Id="rId38" Type="http://schemas.openxmlformats.org/officeDocument/2006/relationships/font" Target="fonts/Lato-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5-07T15:31:41.515">
    <p:pos x="6000" y="0"/>
    <p:text>Beth to paste link to Tableau public site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Kristina: I’m Kristina Rose, Thank you to Brad and </a:t>
            </a:r>
            <a:r>
              <a:rPr b="1" lang="en"/>
              <a:t>E</a:t>
            </a:r>
            <a:r>
              <a:rPr lang="en"/>
              <a:t>lois for hosting us today. I’m based in New York City. Over to Beth.</a:t>
            </a:r>
            <a:endParaRPr/>
          </a:p>
          <a:p>
            <a:pPr indent="0" lvl="0" marL="0">
              <a:spcBef>
                <a:spcPts val="0"/>
              </a:spcBef>
              <a:spcAft>
                <a:spcPts val="0"/>
              </a:spcAft>
              <a:buNone/>
            </a:pPr>
            <a:r>
              <a:t/>
            </a:r>
            <a:endParaRPr/>
          </a:p>
          <a:p>
            <a:pPr indent="0" lvl="0" marL="0">
              <a:spcBef>
                <a:spcPts val="0"/>
              </a:spcBef>
              <a:spcAft>
                <a:spcPts val="0"/>
              </a:spcAft>
              <a:buNone/>
            </a:pPr>
            <a:r>
              <a:rPr lang="en"/>
              <a:t>Beth: I’m Beth Daniel Lindsay, Librarian for Access Services and Instruction at NYU Abu Dhabi in the United Arab Emirates. It’s </a:t>
            </a:r>
            <a:r>
              <a:rPr lang="en"/>
              <a:t>8PM</a:t>
            </a:r>
            <a:r>
              <a:rPr lang="en"/>
              <a:t> here, so please be kind.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1600"/>
              </a:spcAft>
              <a:buNone/>
            </a:pPr>
            <a:r>
              <a:rPr lang="en"/>
              <a:t>This final assumption comes from a couple different projects profiled in access services literature which found enabling everyone to see and explore analysis themselves helped support change initiatives. The entire Tableau Public Community is based on the concept of sharing analysis openly, allowing others to explore it for themselves, with their own questions. People don’t make changes based on data alone but making the invisible, visible -- i.e. volume of books going back to shelves; or number of </a:t>
            </a:r>
            <a:r>
              <a:rPr lang="en"/>
              <a:t>checkouts</a:t>
            </a:r>
            <a:r>
              <a:rPr lang="en"/>
              <a:t> on Mondays in May…can start a conversation and may be a tool in change management efforts.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rPr lang="en"/>
              <a:t>NYU’s approach to everyday assessment is based on two tools. </a:t>
            </a:r>
            <a:endParaRPr/>
          </a:p>
          <a:p>
            <a:pPr indent="0" lvl="0" marL="0">
              <a:spcBef>
                <a:spcPts val="0"/>
              </a:spcBef>
              <a:spcAft>
                <a:spcPts val="0"/>
              </a:spcAft>
              <a:buNone/>
            </a:pPr>
            <a:r>
              <a:t/>
            </a:r>
            <a:endParaRPr/>
          </a:p>
          <a:p>
            <a:pPr indent="0" lvl="0" marL="0">
              <a:spcBef>
                <a:spcPts val="0"/>
              </a:spcBef>
              <a:spcAft>
                <a:spcPts val="0"/>
              </a:spcAft>
              <a:buNone/>
            </a:pPr>
            <a:r>
              <a:rPr lang="en"/>
              <a:t>First, we have a data warehouse. It’s a single source for </a:t>
            </a:r>
            <a:r>
              <a:rPr lang="en">
                <a:latin typeface="Calibri"/>
                <a:ea typeface="Calibri"/>
                <a:cs typeface="Calibri"/>
                <a:sym typeface="Calibri"/>
              </a:rPr>
              <a:t> include: our ILS, ILLiad, Relais, our remote storage system, Bookstore and various workflow-related systems, for example the program we use for inventory shelf-scanning. Data is automatically updated from many of these systems on a nightly basis. </a:t>
            </a:r>
            <a:endParaRPr>
              <a:latin typeface="Calibri"/>
              <a:ea typeface="Calibri"/>
              <a:cs typeface="Calibri"/>
              <a:sym typeface="Calibri"/>
            </a:endParaRPr>
          </a:p>
          <a:p>
            <a:pPr indent="0" lvl="0" marL="0">
              <a:spcBef>
                <a:spcPts val="0"/>
              </a:spcBef>
              <a:spcAft>
                <a:spcPts val="0"/>
              </a:spcAft>
              <a:buNone/>
            </a:pPr>
            <a:r>
              <a:t/>
            </a:r>
            <a:endParaRPr>
              <a:latin typeface="Calibri"/>
              <a:ea typeface="Calibri"/>
              <a:cs typeface="Calibri"/>
              <a:sym typeface="Calibri"/>
            </a:endParaRPr>
          </a:p>
          <a:p>
            <a:pPr indent="0" lvl="0" marL="0">
              <a:spcBef>
                <a:spcPts val="0"/>
              </a:spcBef>
              <a:spcAft>
                <a:spcPts val="0"/>
              </a:spcAft>
              <a:buNone/>
            </a:pPr>
            <a:r>
              <a:rPr lang="en">
                <a:latin typeface="Calibri"/>
                <a:ea typeface="Calibri"/>
                <a:cs typeface="Calibri"/>
                <a:sym typeface="Calibri"/>
              </a:rPr>
              <a:t>Data Warehouse is managed by a team of analysts located in our technical services unit.  If you want more information about how our warehouse works, I’ve shared a citation for a presentation about it. I’d also be happy to put you in touch with our team.  They’ve made much of what you’ll see today possible.</a:t>
            </a:r>
            <a:endParaRPr>
              <a:latin typeface="Calibri"/>
              <a:ea typeface="Calibri"/>
              <a:cs typeface="Calibri"/>
              <a:sym typeface="Calibri"/>
            </a:endParaRPr>
          </a:p>
          <a:p>
            <a:pPr indent="0" lvl="0" marL="0">
              <a:spcBef>
                <a:spcPts val="0"/>
              </a:spcBef>
              <a:spcAft>
                <a:spcPts val="0"/>
              </a:spcAft>
              <a:buNone/>
            </a:pPr>
            <a:r>
              <a:t/>
            </a:r>
            <a:endParaRPr>
              <a:latin typeface="Calibri"/>
              <a:ea typeface="Calibri"/>
              <a:cs typeface="Calibri"/>
              <a:sym typeface="Calibri"/>
            </a:endParaRPr>
          </a:p>
          <a:p>
            <a:pPr indent="0" lvl="0" marL="0">
              <a:spcBef>
                <a:spcPts val="0"/>
              </a:spcBef>
              <a:spcAft>
                <a:spcPts val="0"/>
              </a:spcAft>
              <a:buNone/>
            </a:pPr>
            <a:r>
              <a:rPr lang="en">
                <a:latin typeface="Calibri"/>
                <a:ea typeface="Calibri"/>
                <a:cs typeface="Calibri"/>
                <a:sym typeface="Calibri"/>
              </a:rPr>
              <a:t> If you don’t have a warehouse, don’t hang up!. A lot of what will show today, is possible using reports downloaded from your systems and free versions of Tableau.</a:t>
            </a:r>
            <a:r>
              <a:rPr lang="en">
                <a:latin typeface="Calibri"/>
                <a:ea typeface="Calibri"/>
                <a:cs typeface="Calibri"/>
                <a:sym typeface="Calibri"/>
              </a:rPr>
              <a:t> </a:t>
            </a:r>
            <a:endParaRPr>
              <a:latin typeface="Calibri"/>
              <a:ea typeface="Calibri"/>
              <a:cs typeface="Calibri"/>
              <a:sym typeface="Calibri"/>
            </a:endParaRPr>
          </a:p>
          <a:p>
            <a:pPr indent="0" lvl="0" marL="0">
              <a:spcBef>
                <a:spcPts val="0"/>
              </a:spcBef>
              <a:spcAft>
                <a:spcPts val="0"/>
              </a:spcAft>
              <a:buNone/>
            </a:pPr>
            <a:r>
              <a:t/>
            </a:r>
            <a:endParaRPr>
              <a:latin typeface="Calibri"/>
              <a:ea typeface="Calibri"/>
              <a:cs typeface="Calibri"/>
              <a:sym typeface="Calibri"/>
            </a:endParaRPr>
          </a:p>
          <a:p>
            <a:pPr indent="0" lvl="0" marL="0">
              <a:spcBef>
                <a:spcPts val="0"/>
              </a:spcBef>
              <a:spcAft>
                <a:spcPts val="0"/>
              </a:spcAft>
              <a:buNone/>
            </a:pPr>
            <a:r>
              <a:rPr lang="en"/>
              <a:t>The second part of our approach</a:t>
            </a:r>
            <a:r>
              <a:rPr lang="en"/>
              <a:t>: We pair the library warehouse with Tableau Desktop, a </a:t>
            </a:r>
            <a:r>
              <a:rPr lang="en"/>
              <a:t>licensed</a:t>
            </a:r>
            <a:r>
              <a:rPr lang="en"/>
              <a:t> software, Access Services can access the LDW via Tableau…but there are many other ways used by our more technically inclined staff.</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image says it all. This is Ron Popeil, who had this infomercial years ago about this rotisserie oven, just set it and forget it. Tableau is like that.</a:t>
            </a:r>
            <a:endParaRPr/>
          </a:p>
          <a:p>
            <a:pPr indent="0" lvl="0" marL="0">
              <a:spcBef>
                <a:spcPts val="0"/>
              </a:spcBef>
              <a:spcAft>
                <a:spcPts val="0"/>
              </a:spcAft>
              <a:buNone/>
            </a:pPr>
            <a:r>
              <a:t/>
            </a:r>
            <a:endParaRPr/>
          </a:p>
          <a:p>
            <a:pPr indent="0" lvl="0" marL="0">
              <a:spcBef>
                <a:spcPts val="0"/>
              </a:spcBef>
              <a:spcAft>
                <a:spcPts val="0"/>
              </a:spcAft>
              <a:buNone/>
            </a:pPr>
            <a:r>
              <a:rPr lang="en"/>
              <a:t>Let us count the ways….</a:t>
            </a:r>
            <a:endParaRPr/>
          </a:p>
          <a:p>
            <a:pPr indent="0" lvl="0" marL="0">
              <a:spcBef>
                <a:spcPts val="0"/>
              </a:spcBef>
              <a:spcAft>
                <a:spcPts val="0"/>
              </a:spcAft>
              <a:buNone/>
            </a:pPr>
            <a:r>
              <a:t/>
            </a:r>
            <a:endParaRPr/>
          </a:p>
          <a:p>
            <a:pPr indent="-304800" lvl="0" marL="457200" rtl="0">
              <a:lnSpc>
                <a:spcPct val="115000"/>
              </a:lnSpc>
              <a:spcBef>
                <a:spcPts val="0"/>
              </a:spcBef>
              <a:spcAft>
                <a:spcPts val="0"/>
              </a:spcAft>
              <a:buClr>
                <a:srgbClr val="000000"/>
              </a:buClr>
              <a:buSzPts val="1200"/>
              <a:buFont typeface="Lato"/>
              <a:buChar char="●"/>
            </a:pPr>
            <a:r>
              <a:rPr lang="en" sz="1200">
                <a:latin typeface="Lato"/>
                <a:ea typeface="Lato"/>
                <a:cs typeface="Lato"/>
                <a:sym typeface="Lato"/>
              </a:rPr>
              <a:t>Non-replication of effort </a:t>
            </a:r>
            <a:endParaRPr sz="1200">
              <a:latin typeface="Lato"/>
              <a:ea typeface="Lato"/>
              <a:cs typeface="Lato"/>
              <a:sym typeface="Lato"/>
            </a:endParaRPr>
          </a:p>
          <a:p>
            <a:pPr indent="-304800" lvl="1" marL="914400" rtl="0">
              <a:lnSpc>
                <a:spcPct val="115000"/>
              </a:lnSpc>
              <a:spcBef>
                <a:spcPts val="1000"/>
              </a:spcBef>
              <a:spcAft>
                <a:spcPts val="0"/>
              </a:spcAft>
              <a:buClr>
                <a:srgbClr val="000000"/>
              </a:buClr>
              <a:buSzPts val="1200"/>
              <a:buFont typeface="Lato"/>
              <a:buChar char="○"/>
            </a:pPr>
            <a:r>
              <a:rPr lang="en" sz="1200">
                <a:latin typeface="Lato"/>
                <a:ea typeface="Lato"/>
                <a:cs typeface="Lato"/>
                <a:sym typeface="Lato"/>
              </a:rPr>
              <a:t>For example,  if you’ve taken the time to “translate” data from your circ system to usable categories… you only have to do that once.  We did this for patron categories </a:t>
            </a:r>
            <a:endParaRPr sz="1200">
              <a:latin typeface="Lato"/>
              <a:ea typeface="Lato"/>
              <a:cs typeface="Lato"/>
              <a:sym typeface="Lato"/>
            </a:endParaRPr>
          </a:p>
          <a:p>
            <a:pPr indent="-304800" lvl="0" marL="457200" rtl="0">
              <a:lnSpc>
                <a:spcPct val="115000"/>
              </a:lnSpc>
              <a:spcBef>
                <a:spcPts val="1000"/>
              </a:spcBef>
              <a:spcAft>
                <a:spcPts val="0"/>
              </a:spcAft>
              <a:buClr>
                <a:srgbClr val="000000"/>
              </a:buClr>
              <a:buSzPts val="1200"/>
              <a:buFont typeface="Lato"/>
              <a:buChar char="●"/>
            </a:pPr>
            <a:r>
              <a:rPr lang="en" sz="1200">
                <a:latin typeface="Lato"/>
                <a:ea typeface="Lato"/>
                <a:cs typeface="Lato"/>
                <a:sym typeface="Lato"/>
              </a:rPr>
              <a:t>Data exploration: Supports not knowing the answer at the beginning. </a:t>
            </a:r>
            <a:endParaRPr sz="1200">
              <a:latin typeface="Lato"/>
              <a:ea typeface="Lato"/>
              <a:cs typeface="Lato"/>
              <a:sym typeface="Lato"/>
            </a:endParaRPr>
          </a:p>
          <a:p>
            <a:pPr indent="-304800" lvl="0" marL="457200" rtl="0">
              <a:lnSpc>
                <a:spcPct val="115000"/>
              </a:lnSpc>
              <a:spcBef>
                <a:spcPts val="1000"/>
              </a:spcBef>
              <a:spcAft>
                <a:spcPts val="0"/>
              </a:spcAft>
              <a:buClr>
                <a:srgbClr val="000000"/>
              </a:buClr>
              <a:buSzPts val="1200"/>
              <a:buFont typeface="Lato"/>
              <a:buChar char="●"/>
            </a:pPr>
            <a:r>
              <a:rPr lang="en" sz="1200">
                <a:latin typeface="Lato"/>
                <a:ea typeface="Lato"/>
                <a:cs typeface="Lato"/>
                <a:sym typeface="Lato"/>
              </a:rPr>
              <a:t>Superior filtering </a:t>
            </a:r>
            <a:endParaRPr sz="1200">
              <a:latin typeface="Lato"/>
              <a:ea typeface="Lato"/>
              <a:cs typeface="Lato"/>
              <a:sym typeface="Lato"/>
            </a:endParaRPr>
          </a:p>
          <a:p>
            <a:pPr indent="-304800" lvl="1" marL="914400" rtl="0">
              <a:lnSpc>
                <a:spcPct val="115000"/>
              </a:lnSpc>
              <a:spcBef>
                <a:spcPts val="1000"/>
              </a:spcBef>
              <a:spcAft>
                <a:spcPts val="0"/>
              </a:spcAft>
              <a:buClr>
                <a:srgbClr val="000000"/>
              </a:buClr>
              <a:buSzPts val="1200"/>
              <a:buFont typeface="Lato"/>
              <a:buChar char="○"/>
            </a:pPr>
            <a:r>
              <a:rPr lang="en" sz="1200">
                <a:latin typeface="Lato"/>
                <a:ea typeface="Lato"/>
                <a:cs typeface="Lato"/>
                <a:sym typeface="Lato"/>
              </a:rPr>
              <a:t>Easier to see categories of data than Excel filters</a:t>
            </a:r>
            <a:endParaRPr sz="1200">
              <a:latin typeface="Lato"/>
              <a:ea typeface="Lato"/>
              <a:cs typeface="Lato"/>
              <a:sym typeface="Lato"/>
            </a:endParaRPr>
          </a:p>
          <a:p>
            <a:pPr indent="-304800" lvl="1" marL="914400" rtl="0">
              <a:lnSpc>
                <a:spcPct val="115000"/>
              </a:lnSpc>
              <a:spcBef>
                <a:spcPts val="1000"/>
              </a:spcBef>
              <a:spcAft>
                <a:spcPts val="0"/>
              </a:spcAft>
              <a:buClr>
                <a:srgbClr val="000000"/>
              </a:buClr>
              <a:buSzPts val="1200"/>
              <a:buFont typeface="Lato"/>
              <a:buChar char="○"/>
            </a:pPr>
            <a:r>
              <a:rPr lang="en" sz="1200">
                <a:latin typeface="Lato"/>
                <a:ea typeface="Lato"/>
                <a:cs typeface="Lato"/>
                <a:sym typeface="Lato"/>
              </a:rPr>
              <a:t>Particularly great for dates.</a:t>
            </a:r>
            <a:endParaRPr sz="1200">
              <a:latin typeface="Lato"/>
              <a:ea typeface="Lato"/>
              <a:cs typeface="Lato"/>
              <a:sym typeface="Lato"/>
            </a:endParaRPr>
          </a:p>
          <a:p>
            <a:pPr indent="0" lvl="0" marL="0" marR="0" rtl="0" algn="l">
              <a:lnSpc>
                <a:spcPct val="115000"/>
              </a:lnSpc>
              <a:spcBef>
                <a:spcPts val="1000"/>
              </a:spcBef>
              <a:spcAft>
                <a:spcPts val="0"/>
              </a:spcAft>
              <a:buNone/>
            </a:pPr>
            <a:r>
              <a:rPr lang="en" sz="1200">
                <a:latin typeface="Lato"/>
                <a:ea typeface="Lato"/>
                <a:cs typeface="Lato"/>
                <a:sym typeface="Lato"/>
              </a:rPr>
              <a:t>Pre-set visualizations</a:t>
            </a:r>
            <a:endParaRPr sz="1200">
              <a:latin typeface="Lato"/>
              <a:ea typeface="Lato"/>
              <a:cs typeface="Lato"/>
              <a:sym typeface="Lato"/>
            </a:endParaRPr>
          </a:p>
          <a:p>
            <a:pPr indent="-304800" lvl="1" marL="914400" rtl="0">
              <a:lnSpc>
                <a:spcPct val="115000"/>
              </a:lnSpc>
              <a:spcBef>
                <a:spcPts val="1000"/>
              </a:spcBef>
              <a:spcAft>
                <a:spcPts val="0"/>
              </a:spcAft>
              <a:buClr>
                <a:srgbClr val="000000"/>
              </a:buClr>
              <a:buSzPts val="1200"/>
              <a:buFont typeface="Lato"/>
              <a:buChar char="○"/>
            </a:pPr>
            <a:r>
              <a:rPr lang="en" sz="1200">
                <a:latin typeface="Lato"/>
                <a:ea typeface="Lato"/>
                <a:cs typeface="Lato"/>
                <a:sym typeface="Lato"/>
              </a:rPr>
              <a:t>Everything we are going to show you today, uses the pre-set visualizations.  The principle of everyday assessment means you don’t need to be brilliant, you just need to be able to “see” data that will inform effort.</a:t>
            </a:r>
            <a:endParaRPr sz="1200">
              <a:latin typeface="Lato"/>
              <a:ea typeface="Lato"/>
              <a:cs typeface="Lato"/>
              <a:sym typeface="Lato"/>
            </a:endParaRPr>
          </a:p>
          <a:p>
            <a:pPr indent="-304800" lvl="0" marL="457200" rtl="0">
              <a:lnSpc>
                <a:spcPct val="115000"/>
              </a:lnSpc>
              <a:spcBef>
                <a:spcPts val="1000"/>
              </a:spcBef>
              <a:spcAft>
                <a:spcPts val="0"/>
              </a:spcAft>
              <a:buClr>
                <a:srgbClr val="000000"/>
              </a:buClr>
              <a:buSzPts val="1200"/>
              <a:buFont typeface="Lato"/>
              <a:buChar char="●"/>
            </a:pPr>
            <a:r>
              <a:rPr lang="en" sz="1200">
                <a:latin typeface="Lato"/>
                <a:ea typeface="Lato"/>
                <a:cs typeface="Lato"/>
                <a:sym typeface="Lato"/>
              </a:rPr>
              <a:t>Easy to learn to the basics. More complex analysis requires significant time</a:t>
            </a:r>
            <a:endParaRPr sz="1200">
              <a:latin typeface="Lato"/>
              <a:ea typeface="Lato"/>
              <a:cs typeface="Lato"/>
              <a:sym typeface="Lato"/>
            </a:endParaRPr>
          </a:p>
          <a:p>
            <a:pPr indent="0" lvl="0" marL="0" rtl="0">
              <a:lnSpc>
                <a:spcPct val="115000"/>
              </a:lnSpc>
              <a:spcBef>
                <a:spcPts val="1000"/>
              </a:spcBef>
              <a:spcAft>
                <a:spcPts val="0"/>
              </a:spcAft>
              <a:buNone/>
            </a:pPr>
            <a:r>
              <a:rPr b="1" lang="en" sz="1200">
                <a:latin typeface="Lato"/>
                <a:ea typeface="Lato"/>
                <a:cs typeface="Lato"/>
                <a:sym typeface="Lato"/>
              </a:rPr>
              <a:t>SHOW EXAMPLE</a:t>
            </a:r>
            <a:endParaRPr b="1" sz="1200">
              <a:latin typeface="Lato"/>
              <a:ea typeface="Lato"/>
              <a:cs typeface="Lato"/>
              <a:sym typeface="Lato"/>
            </a:endParaRPr>
          </a:p>
          <a:p>
            <a:pPr indent="0" lvl="0" marL="0">
              <a:spcBef>
                <a:spcPts val="1000"/>
              </a:spcBef>
              <a:spcAft>
                <a:spcPts val="0"/>
              </a:spcAft>
              <a:buNone/>
            </a:pPr>
            <a:r>
              <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We have more examples than time so we’d like to be sure that we start with the cases that you think are most interesting. Please vote for the case study that you think sounds most interesting based on the title.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Our students were complaining that equipment was “never” available because people “always” kept them out longer than they were supposed to. In the summer of 2014, we implemented blocks (you can’t see this on the visualization, but just for background). There was a small decrease in the percentage of items returned late. In January of 2017, we implemented fines for late return of equipment, again at student request. As you can see now that I’ve told you the break point, far fewer items were returned late after the implementation of this policy, about 10% fewer per month. The difference is even more striking when you view students only -- the difference is about half as many items returned late. So, the policy works.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NYU Abu Dhabi moved from a small, temporary campus to a much larger campus in 2014. After things settled, we started to conduct daily user counts every two hours to better understand how people were using the space. (I’ve written about this in the Journal of Access Services if anyone is interested in how we do this.) After two years, we decided to still count everyday, but only four times per day. I believe that next Academic year we’ll move to sampling weeks.</a:t>
            </a:r>
            <a:endParaRPr/>
          </a:p>
          <a:p>
            <a:pPr indent="0" lvl="0" marL="0">
              <a:spcBef>
                <a:spcPts val="0"/>
              </a:spcBef>
              <a:spcAft>
                <a:spcPts val="0"/>
              </a:spcAft>
              <a:buNone/>
            </a:pPr>
            <a:r>
              <a:t/>
            </a:r>
            <a:endParaRPr/>
          </a:p>
          <a:p>
            <a:pPr indent="0" lvl="0" marL="0">
              <a:spcBef>
                <a:spcPts val="0"/>
              </a:spcBef>
              <a:spcAft>
                <a:spcPts val="0"/>
              </a:spcAft>
              <a:buNone/>
            </a:pPr>
            <a:r>
              <a:rPr lang="en"/>
              <a:t>Anyway, this data has been tremendously helpful because there is a space shortage on campus. Administrators come in the library in the morning and see empty seats that they think could be put to good use, especially the group study rooms. The headcount data shows that the library is busiest after 8 PM, when administrators are not present to see the traffic, and that group study rooms, especially the single-person study rooms, are popular. This data would probably be even better if I changed it to percentage occupied but it seems to have gotten the point across for now.</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a:latin typeface="Montserrat"/>
                <a:ea typeface="Montserrat"/>
                <a:cs typeface="Montserrat"/>
                <a:sym typeface="Montserrat"/>
              </a:rPr>
              <a:t>This suite of visualizations is one of the most consistently useful I’ve created. </a:t>
            </a:r>
            <a:endParaRPr>
              <a:solidFill>
                <a:srgbClr val="B7B7B7"/>
              </a:solidFill>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a:p>
            <a:pPr indent="0" lvl="0" marL="0" rtl="0">
              <a:lnSpc>
                <a:spcPct val="115000"/>
              </a:lnSpc>
              <a:spcBef>
                <a:spcPts val="0"/>
              </a:spcBef>
              <a:spcAft>
                <a:spcPts val="0"/>
              </a:spcAft>
              <a:buNone/>
            </a:pPr>
            <a:r>
              <a:rPr b="1" lang="en">
                <a:latin typeface="Montserrat"/>
                <a:ea typeface="Montserrat"/>
                <a:cs typeface="Montserrat"/>
                <a:sym typeface="Montserrat"/>
              </a:rPr>
              <a:t>Heatmap: </a:t>
            </a:r>
            <a:r>
              <a:rPr lang="en">
                <a:latin typeface="Montserrat"/>
                <a:ea typeface="Montserrat"/>
                <a:cs typeface="Montserrat"/>
                <a:sym typeface="Montserrat"/>
              </a:rPr>
              <a:t>This first viz answers the question: who will suffer by mapping usage by user for each hour. Users are ranked by  total checkouts per day. You can change the time period and library.  Examples:</a:t>
            </a:r>
            <a:endParaRPr>
              <a:latin typeface="Montserrat"/>
              <a:ea typeface="Montserrat"/>
              <a:cs typeface="Montserrat"/>
              <a:sym typeface="Montserrat"/>
            </a:endParaRPr>
          </a:p>
          <a:p>
            <a:pPr indent="0" lvl="0" marL="0" rtl="0">
              <a:lnSpc>
                <a:spcPct val="115000"/>
              </a:lnSpc>
              <a:spcBef>
                <a:spcPts val="0"/>
              </a:spcBef>
              <a:spcAft>
                <a:spcPts val="0"/>
              </a:spcAft>
              <a:buNone/>
            </a:pPr>
            <a:r>
              <a:rPr lang="en">
                <a:latin typeface="Montserrat"/>
                <a:ea typeface="Montserrat"/>
                <a:cs typeface="Montserrat"/>
                <a:sym typeface="Montserrat"/>
              </a:rPr>
              <a:t>2014 + June + weekdays: faculty major users but use is small.  trimmed hours based</a:t>
            </a:r>
            <a:endParaRPr>
              <a:latin typeface="Montserrat"/>
              <a:ea typeface="Montserrat"/>
              <a:cs typeface="Montserrat"/>
              <a:sym typeface="Montserrat"/>
            </a:endParaRPr>
          </a:p>
          <a:p>
            <a:pPr indent="0" lvl="0" marL="0" rtl="0">
              <a:lnSpc>
                <a:spcPct val="115000"/>
              </a:lnSpc>
              <a:spcBef>
                <a:spcPts val="0"/>
              </a:spcBef>
              <a:spcAft>
                <a:spcPts val="0"/>
              </a:spcAft>
              <a:buNone/>
            </a:pPr>
            <a:r>
              <a:rPr lang="en">
                <a:latin typeface="Montserrat"/>
                <a:ea typeface="Montserrat"/>
                <a:cs typeface="Montserrat"/>
                <a:sym typeface="Montserrat"/>
              </a:rPr>
              <a:t>2014+ April + weekdays:  undergrads primary users.</a:t>
            </a:r>
            <a:endParaRPr>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a:p>
            <a:pPr indent="0" lvl="0" marL="0" rtl="0">
              <a:lnSpc>
                <a:spcPct val="115000"/>
              </a:lnSpc>
              <a:spcBef>
                <a:spcPts val="0"/>
              </a:spcBef>
              <a:spcAft>
                <a:spcPts val="0"/>
              </a:spcAft>
              <a:buNone/>
            </a:pPr>
            <a:r>
              <a:rPr lang="en">
                <a:latin typeface="Montserrat"/>
                <a:ea typeface="Montserrat"/>
                <a:cs typeface="Montserrat"/>
                <a:sym typeface="Montserrat"/>
              </a:rPr>
              <a:t>The hover feature allows you to see the actual count for a particular time period.</a:t>
            </a:r>
            <a:endParaRPr>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a:p>
            <a:pPr indent="0" lvl="0" marL="0" rtl="0">
              <a:lnSpc>
                <a:spcPct val="115000"/>
              </a:lnSpc>
              <a:spcBef>
                <a:spcPts val="0"/>
              </a:spcBef>
              <a:spcAft>
                <a:spcPts val="0"/>
              </a:spcAft>
              <a:buNone/>
            </a:pPr>
            <a:r>
              <a:rPr b="1" lang="en">
                <a:latin typeface="Montserrat"/>
                <a:ea typeface="Montserrat"/>
                <a:cs typeface="Montserrat"/>
                <a:sym typeface="Montserrat"/>
              </a:rPr>
              <a:t>Average circulation by time and day: </a:t>
            </a:r>
            <a:r>
              <a:rPr lang="en">
                <a:latin typeface="Montserrat"/>
                <a:ea typeface="Montserrat"/>
                <a:cs typeface="Montserrat"/>
                <a:sym typeface="Montserrat"/>
              </a:rPr>
              <a:t> This helps answer questions about staff levels during specific hours/month/year.</a:t>
            </a:r>
            <a:endParaRPr>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a:p>
            <a:pPr indent="0" lvl="0" marL="0" rtl="0">
              <a:lnSpc>
                <a:spcPct val="115000"/>
              </a:lnSpc>
              <a:spcBef>
                <a:spcPts val="0"/>
              </a:spcBef>
              <a:spcAft>
                <a:spcPts val="0"/>
              </a:spcAft>
              <a:buNone/>
            </a:pPr>
            <a:r>
              <a:rPr b="1" lang="en">
                <a:latin typeface="Montserrat"/>
                <a:ea typeface="Montserrat"/>
                <a:cs typeface="Montserrat"/>
                <a:sym typeface="Montserrat"/>
              </a:rPr>
              <a:t>Circulation by month/day/hour:</a:t>
            </a:r>
            <a:r>
              <a:rPr lang="en">
                <a:latin typeface="Montserrat"/>
                <a:ea typeface="Montserrat"/>
                <a:cs typeface="Montserrat"/>
                <a:sym typeface="Montserrat"/>
              </a:rPr>
              <a:t> This helps know the total not just average. It also shows the portion of self-check circulation each hour. NOTE: at 10 AM high self-check because we have fewer staff at desk. This helped understand total potential volume when we consolidated our circ-reserves desk in summer of 2015.</a:t>
            </a:r>
            <a:endParaRPr>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a:p>
            <a:pPr indent="0" lvl="0" marL="0" rtl="0">
              <a:lnSpc>
                <a:spcPct val="115000"/>
              </a:lnSpc>
              <a:spcBef>
                <a:spcPts val="0"/>
              </a:spcBef>
              <a:spcAft>
                <a:spcPts val="0"/>
              </a:spcAft>
              <a:buNone/>
            </a:pPr>
            <a:r>
              <a:rPr b="1" lang="en">
                <a:latin typeface="Montserrat"/>
                <a:ea typeface="Montserrat"/>
                <a:cs typeface="Montserrat"/>
                <a:sym typeface="Montserrat"/>
              </a:rPr>
              <a:t>Total circulation by date and hour: </a:t>
            </a:r>
            <a:r>
              <a:rPr lang="en">
                <a:latin typeface="Montserrat"/>
                <a:ea typeface="Montserrat"/>
                <a:cs typeface="Montserrat"/>
                <a:sym typeface="Montserrat"/>
              </a:rPr>
              <a:t>This view allows you to see circ by hour for a single day or small time period, i.e. a week.  We use this to help shape hours intersession hours. The color is just another way of quickly identifying the busiest time hour/day combo in a single time period. </a:t>
            </a:r>
            <a:endParaRPr>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a:p>
            <a:pPr indent="0" lvl="0" marL="0" rtl="0">
              <a:lnSpc>
                <a:spcPct val="115000"/>
              </a:lnSpc>
              <a:spcBef>
                <a:spcPts val="0"/>
              </a:spcBef>
              <a:spcAft>
                <a:spcPts val="0"/>
              </a:spcAft>
              <a:buNone/>
            </a:pPr>
            <a:r>
              <a:rPr b="1" lang="en">
                <a:latin typeface="Montserrat"/>
                <a:ea typeface="Montserrat"/>
                <a:cs typeface="Montserrat"/>
                <a:sym typeface="Montserrat"/>
              </a:rPr>
              <a:t>Summary</a:t>
            </a:r>
            <a:br>
              <a:rPr lang="en">
                <a:latin typeface="Montserrat"/>
                <a:ea typeface="Montserrat"/>
                <a:cs typeface="Montserrat"/>
                <a:sym typeface="Montserrat"/>
              </a:rPr>
            </a:br>
            <a:r>
              <a:rPr lang="en">
                <a:latin typeface="Montserrat"/>
                <a:ea typeface="Montserrat"/>
                <a:cs typeface="Montserrat"/>
                <a:sym typeface="Montserrat"/>
              </a:rPr>
              <a:t>This took time but it’s paid off, especially because it can support multiple locations and many different questions about usage. </a:t>
            </a:r>
            <a:endParaRPr>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a:p>
            <a:pPr indent="0" lvl="0" marL="0" rtl="0">
              <a:lnSpc>
                <a:spcPct val="115000"/>
              </a:lnSpc>
              <a:spcBef>
                <a:spcPts val="0"/>
              </a:spcBef>
              <a:spcAft>
                <a:spcPts val="0"/>
              </a:spcAft>
              <a:buNone/>
            </a:pPr>
            <a:r>
              <a:rPr b="1" lang="en">
                <a:latin typeface="Montserrat"/>
                <a:ea typeface="Montserrat"/>
                <a:cs typeface="Montserrat"/>
                <a:sym typeface="Montserrat"/>
              </a:rPr>
              <a:t>If this case is #1 or #2 in the votes, then we will also discuss Beth’s checkouts and returns viz. If it’s #3 or higher, we will only discuss Kristina.</a:t>
            </a:r>
            <a:endParaRPr b="1">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Beth</a:t>
            </a:r>
            <a:endParaRPr/>
          </a:p>
          <a:p>
            <a:pPr indent="0" lvl="0" marL="0">
              <a:spcBef>
                <a:spcPts val="0"/>
              </a:spcBef>
              <a:spcAft>
                <a:spcPts val="0"/>
              </a:spcAft>
              <a:buNone/>
            </a:pPr>
            <a:r>
              <a:rPr lang="en"/>
              <a:t>This is our plan for today’s presentation. We’ll describe NYU’s context, including how assessment works here, why we use Tableau, discuss some use cases, and finally provide you with tips on getting started and discuss our future directions.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a:latin typeface="Montserrat"/>
                <a:ea typeface="Montserrat"/>
                <a:cs typeface="Montserrat"/>
                <a:sym typeface="Montserrat"/>
              </a:rPr>
              <a:t>Lived Experience</a:t>
            </a:r>
            <a:endParaRPr b="1">
              <a:latin typeface="Montserrat"/>
              <a:ea typeface="Montserrat"/>
              <a:cs typeface="Montserrat"/>
              <a:sym typeface="Montserrat"/>
            </a:endParaRPr>
          </a:p>
          <a:p>
            <a:pPr indent="0" lvl="0" marL="0" rtl="0">
              <a:lnSpc>
                <a:spcPct val="115000"/>
              </a:lnSpc>
              <a:spcBef>
                <a:spcPts val="0"/>
              </a:spcBef>
              <a:spcAft>
                <a:spcPts val="0"/>
              </a:spcAft>
              <a:buNone/>
            </a:pPr>
            <a:r>
              <a:rPr lang="en">
                <a:latin typeface="Montserrat"/>
                <a:ea typeface="Montserrat"/>
                <a:cs typeface="Montserrat"/>
                <a:sym typeface="Montserrat"/>
              </a:rPr>
              <a:t>“Our list of items for remote storage selection was run 8 weeks ago. Some of the items aren’t on the shelf now.”</a:t>
            </a:r>
            <a:endParaRPr>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a:p>
            <a:pPr indent="0" lvl="0" marL="0" rtl="0">
              <a:lnSpc>
                <a:spcPct val="115000"/>
              </a:lnSpc>
              <a:spcBef>
                <a:spcPts val="0"/>
              </a:spcBef>
              <a:spcAft>
                <a:spcPts val="0"/>
              </a:spcAft>
              <a:buNone/>
            </a:pPr>
            <a:r>
              <a:rPr lang="en">
                <a:latin typeface="Montserrat"/>
                <a:ea typeface="Montserrat"/>
                <a:cs typeface="Montserrat"/>
                <a:sym typeface="Montserrat"/>
              </a:rPr>
              <a:t>“The PT collection is really crowded but we’ve already weeded. Is there more areas for deselection in adjacent collections? Can I get a list today?</a:t>
            </a:r>
            <a:endParaRPr>
              <a:latin typeface="Montserrat"/>
              <a:ea typeface="Montserrat"/>
              <a:cs typeface="Montserrat"/>
              <a:sym typeface="Montserrat"/>
            </a:endParaRPr>
          </a:p>
          <a:p>
            <a:pPr indent="0" lvl="0" marL="0" rtl="0">
              <a:lnSpc>
                <a:spcPct val="115000"/>
              </a:lnSpc>
              <a:spcBef>
                <a:spcPts val="0"/>
              </a:spcBef>
              <a:spcAft>
                <a:spcPts val="0"/>
              </a:spcAft>
              <a:buNone/>
            </a:pPr>
            <a:r>
              <a:t/>
            </a:r>
            <a:endParaRPr b="1">
              <a:latin typeface="Montserrat"/>
              <a:ea typeface="Montserrat"/>
              <a:cs typeface="Montserrat"/>
              <a:sym typeface="Montserrat"/>
            </a:endParaRPr>
          </a:p>
          <a:p>
            <a:pPr indent="0" lvl="0" marL="0" rtl="0">
              <a:lnSpc>
                <a:spcPct val="115000"/>
              </a:lnSpc>
              <a:spcBef>
                <a:spcPts val="0"/>
              </a:spcBef>
              <a:spcAft>
                <a:spcPts val="0"/>
              </a:spcAft>
              <a:buNone/>
            </a:pPr>
            <a:r>
              <a:rPr b="1" lang="en">
                <a:latin typeface="Montserrat"/>
                <a:ea typeface="Montserrat"/>
                <a:cs typeface="Montserrat"/>
                <a:sym typeface="Montserrat"/>
              </a:rPr>
              <a:t>Questions</a:t>
            </a:r>
            <a:endParaRPr b="1">
              <a:latin typeface="Montserrat"/>
              <a:ea typeface="Montserrat"/>
              <a:cs typeface="Montserrat"/>
              <a:sym typeface="Montserrat"/>
            </a:endParaRPr>
          </a:p>
          <a:p>
            <a:pPr indent="0" lvl="0" marL="0" rtl="0">
              <a:lnSpc>
                <a:spcPct val="115000"/>
              </a:lnSpc>
              <a:spcBef>
                <a:spcPts val="0"/>
              </a:spcBef>
              <a:spcAft>
                <a:spcPts val="0"/>
              </a:spcAft>
              <a:buNone/>
            </a:pPr>
            <a:r>
              <a:rPr lang="en">
                <a:latin typeface="Montserrat"/>
                <a:ea typeface="Montserrat"/>
                <a:cs typeface="Montserrat"/>
                <a:sym typeface="Montserrat"/>
              </a:rPr>
              <a:t>How can we create real-time, easy to access lists?</a:t>
            </a:r>
            <a:endParaRPr>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a:p>
            <a:pPr indent="0" lvl="0" marL="0" rtl="0">
              <a:lnSpc>
                <a:spcPct val="115000"/>
              </a:lnSpc>
              <a:spcBef>
                <a:spcPts val="0"/>
              </a:spcBef>
              <a:spcAft>
                <a:spcPts val="0"/>
              </a:spcAft>
              <a:buNone/>
            </a:pPr>
            <a:r>
              <a:rPr lang="en">
                <a:latin typeface="Montserrat"/>
                <a:ea typeface="Montserrat"/>
                <a:cs typeface="Montserrat"/>
                <a:sym typeface="Montserrat"/>
              </a:rPr>
              <a:t>-----------------------------------------------------</a:t>
            </a:r>
            <a:endParaRPr>
              <a:latin typeface="Montserrat"/>
              <a:ea typeface="Montserrat"/>
              <a:cs typeface="Montserrat"/>
              <a:sym typeface="Montserrat"/>
            </a:endParaRPr>
          </a:p>
          <a:p>
            <a:pPr indent="0" lvl="0" marL="0" rtl="0">
              <a:lnSpc>
                <a:spcPct val="115000"/>
              </a:lnSpc>
              <a:spcBef>
                <a:spcPts val="0"/>
              </a:spcBef>
              <a:spcAft>
                <a:spcPts val="0"/>
              </a:spcAft>
              <a:buNone/>
            </a:pPr>
            <a:r>
              <a:rPr lang="en">
                <a:latin typeface="Montserrat"/>
                <a:ea typeface="Montserrat"/>
                <a:cs typeface="Montserrat"/>
                <a:sym typeface="Montserrat"/>
              </a:rPr>
              <a:t>This is a very bare-bones visualization that allows us to quickly determine the number of items eligible for weeding or moving to remote storage by call number major.  We use approach for several lists - we identify the collections we want to work on based on potential candidates and need. Then we download a pull list from Tableau.  </a:t>
            </a:r>
            <a:endParaRPr>
              <a:latin typeface="Montserrat"/>
              <a:ea typeface="Montserrat"/>
              <a:cs typeface="Montserrat"/>
              <a:sym typeface="Montserra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a:solidFill>
                  <a:schemeClr val="accent1"/>
                </a:solidFill>
                <a:latin typeface="Montserrat"/>
                <a:ea typeface="Montserrat"/>
                <a:cs typeface="Montserrat"/>
                <a:sym typeface="Montserrat"/>
              </a:rPr>
              <a:t>Lived Experience</a:t>
            </a:r>
            <a:endParaRPr b="1">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rPr lang="en">
                <a:solidFill>
                  <a:schemeClr val="accent1"/>
                </a:solidFill>
                <a:latin typeface="Montserrat"/>
                <a:ea typeface="Montserrat"/>
                <a:cs typeface="Montserrat"/>
                <a:sym typeface="Montserrat"/>
              </a:rPr>
              <a:t>“There’s no room in East Asian reading room for a new collection of Japanese comics.” </a:t>
            </a:r>
            <a:endParaRPr>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t/>
            </a:r>
            <a:endParaRPr>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rPr lang="en">
                <a:solidFill>
                  <a:schemeClr val="accent1"/>
                </a:solidFill>
                <a:latin typeface="Montserrat"/>
                <a:ea typeface="Montserrat"/>
                <a:cs typeface="Montserrat"/>
                <a:sym typeface="Montserrat"/>
              </a:rPr>
              <a:t>“I’m not sure which parts of the collection we should keep onsite. What’s being used? Who’s using it?</a:t>
            </a:r>
            <a:endParaRPr>
              <a:solidFill>
                <a:schemeClr val="accent1"/>
              </a:solidFill>
              <a:latin typeface="Montserrat"/>
              <a:ea typeface="Montserrat"/>
              <a:cs typeface="Montserrat"/>
              <a:sym typeface="Montserrat"/>
            </a:endParaRPr>
          </a:p>
          <a:p>
            <a:pPr indent="0" lvl="0" marL="0" rtl="0">
              <a:spcBef>
                <a:spcPts val="0"/>
              </a:spcBef>
              <a:spcAft>
                <a:spcPts val="0"/>
              </a:spcAft>
              <a:buNone/>
            </a:pPr>
            <a:r>
              <a:t/>
            </a:r>
            <a:endParaRPr>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rPr b="1" lang="en">
                <a:solidFill>
                  <a:schemeClr val="accent1"/>
                </a:solidFill>
                <a:latin typeface="Montserrat"/>
                <a:ea typeface="Montserrat"/>
                <a:cs typeface="Montserrat"/>
                <a:sym typeface="Montserrat"/>
              </a:rPr>
              <a:t>Questions</a:t>
            </a:r>
            <a:endParaRPr b="1">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rPr lang="en">
                <a:solidFill>
                  <a:schemeClr val="accent1"/>
                </a:solidFill>
                <a:latin typeface="Montserrat"/>
                <a:ea typeface="Montserrat"/>
                <a:cs typeface="Montserrat"/>
                <a:sym typeface="Montserrat"/>
              </a:rPr>
              <a:t>How can we identify candidates for remote storage selection in collaboration with subject selector? </a:t>
            </a:r>
            <a:endParaRPr b="1">
              <a:solidFill>
                <a:schemeClr val="accent1"/>
              </a:solidFill>
              <a:latin typeface="Montserrat"/>
              <a:ea typeface="Montserrat"/>
              <a:cs typeface="Montserrat"/>
              <a:sym typeface="Montserrat"/>
            </a:endParaRPr>
          </a:p>
          <a:p>
            <a:pPr indent="0" lvl="0" marL="0">
              <a:spcBef>
                <a:spcPts val="0"/>
              </a:spcBef>
              <a:spcAft>
                <a:spcPts val="0"/>
              </a:spcAft>
              <a:buNone/>
            </a:pPr>
            <a:r>
              <a:rPr lang="en"/>
              <a:t>-----------------------------</a:t>
            </a:r>
            <a:endParaRPr/>
          </a:p>
          <a:p>
            <a:pPr indent="0" lvl="0" marL="0">
              <a:spcBef>
                <a:spcPts val="0"/>
              </a:spcBef>
              <a:spcAft>
                <a:spcPts val="0"/>
              </a:spcAft>
              <a:buNone/>
            </a:pPr>
            <a:r>
              <a:t/>
            </a:r>
            <a:endParaRPr/>
          </a:p>
          <a:p>
            <a:pPr indent="0" lvl="0" marL="0">
              <a:spcBef>
                <a:spcPts val="0"/>
              </a:spcBef>
              <a:spcAft>
                <a:spcPts val="0"/>
              </a:spcAft>
              <a:buNone/>
            </a:pPr>
            <a:r>
              <a:rPr lang="en">
                <a:latin typeface="Montserrat"/>
                <a:ea typeface="Montserrat"/>
                <a:cs typeface="Montserrat"/>
                <a:sym typeface="Montserrat"/>
              </a:rPr>
              <a:t>This example comes from a fairy typical situation in Access Services. Stacks are bursting at their seams, the collection is dusty but there’s a reluctant to make decisions about deselection based on  concerns users may need items onsite.</a:t>
            </a:r>
            <a:endParaRPr>
              <a:latin typeface="Montserrat"/>
              <a:ea typeface="Montserrat"/>
              <a:cs typeface="Montserrat"/>
              <a:sym typeface="Montserrat"/>
            </a:endParaRPr>
          </a:p>
          <a:p>
            <a:pPr indent="0" lvl="0" marL="0">
              <a:spcBef>
                <a:spcPts val="0"/>
              </a:spcBef>
              <a:spcAft>
                <a:spcPts val="0"/>
              </a:spcAft>
              <a:buNone/>
            </a:pPr>
            <a:r>
              <a:t/>
            </a:r>
            <a:endParaRPr>
              <a:latin typeface="Montserrat"/>
              <a:ea typeface="Montserrat"/>
              <a:cs typeface="Montserrat"/>
              <a:sym typeface="Montserrat"/>
            </a:endParaRPr>
          </a:p>
          <a:p>
            <a:pPr indent="0" lvl="0" marL="0">
              <a:spcBef>
                <a:spcPts val="0"/>
              </a:spcBef>
              <a:spcAft>
                <a:spcPts val="0"/>
              </a:spcAft>
              <a:buNone/>
            </a:pPr>
            <a:r>
              <a:rPr lang="en">
                <a:latin typeface="Montserrat"/>
                <a:ea typeface="Montserrat"/>
                <a:cs typeface="Montserrat"/>
                <a:sym typeface="Montserrat"/>
              </a:rPr>
              <a:t>In our East Asian reading room, we needed a significant amount of room for a new Japanese comic collection. The selector was new and understandably a bit nervous about applying our usual criteria to remote storage selection for this collection.  She wanted to know if East Asian faculty used the collections and which call numbers circ the most.  </a:t>
            </a:r>
            <a:endParaRPr>
              <a:latin typeface="Montserrat"/>
              <a:ea typeface="Montserrat"/>
              <a:cs typeface="Montserrat"/>
              <a:sym typeface="Montserrat"/>
            </a:endParaRPr>
          </a:p>
          <a:p>
            <a:pPr indent="0" lvl="0" marL="0">
              <a:spcBef>
                <a:spcPts val="0"/>
              </a:spcBef>
              <a:spcAft>
                <a:spcPts val="0"/>
              </a:spcAft>
              <a:buNone/>
            </a:pPr>
            <a:r>
              <a:t/>
            </a:r>
            <a:endParaRPr>
              <a:latin typeface="Montserrat"/>
              <a:ea typeface="Montserrat"/>
              <a:cs typeface="Montserrat"/>
              <a:sym typeface="Montserrat"/>
            </a:endParaRPr>
          </a:p>
          <a:p>
            <a:pPr indent="0" lvl="0" marL="0">
              <a:spcBef>
                <a:spcPts val="0"/>
              </a:spcBef>
              <a:spcAft>
                <a:spcPts val="0"/>
              </a:spcAft>
              <a:buNone/>
            </a:pPr>
            <a:r>
              <a:rPr lang="en">
                <a:latin typeface="Montserrat"/>
                <a:ea typeface="Montserrat"/>
                <a:cs typeface="Montserrat"/>
                <a:sym typeface="Montserrat"/>
              </a:rPr>
              <a:t>I created this viz and invited her to sit with me and go over it.  We explored the data together and I made adjustments to filters as we talked. </a:t>
            </a:r>
            <a:endParaRPr>
              <a:latin typeface="Montserrat"/>
              <a:ea typeface="Montserrat"/>
              <a:cs typeface="Montserrat"/>
              <a:sym typeface="Montserrat"/>
            </a:endParaRPr>
          </a:p>
          <a:p>
            <a:pPr indent="0" lvl="0" marL="0">
              <a:spcBef>
                <a:spcPts val="0"/>
              </a:spcBef>
              <a:spcAft>
                <a:spcPts val="0"/>
              </a:spcAft>
              <a:buNone/>
            </a:pPr>
            <a:r>
              <a:t/>
            </a:r>
            <a:endParaRPr>
              <a:latin typeface="Montserrat"/>
              <a:ea typeface="Montserrat"/>
              <a:cs typeface="Montserrat"/>
              <a:sym typeface="Montserrat"/>
            </a:endParaRPr>
          </a:p>
          <a:p>
            <a:pPr indent="0" lvl="0" marL="0">
              <a:spcBef>
                <a:spcPts val="0"/>
              </a:spcBef>
              <a:spcAft>
                <a:spcPts val="0"/>
              </a:spcAft>
              <a:buNone/>
            </a:pPr>
            <a:r>
              <a:rPr b="1" lang="en">
                <a:highlight>
                  <a:srgbClr val="FFFFFF"/>
                </a:highlight>
                <a:latin typeface="Montserrat"/>
                <a:ea typeface="Montserrat"/>
                <a:cs typeface="Montserrat"/>
                <a:sym typeface="Montserrat"/>
              </a:rPr>
              <a:t>Circulation East Asian Collection: </a:t>
            </a:r>
            <a:r>
              <a:rPr lang="en">
                <a:highlight>
                  <a:srgbClr val="FFFFFF"/>
                </a:highlight>
                <a:latin typeface="Montserrat"/>
                <a:ea typeface="Montserrat"/>
                <a:cs typeface="Montserrat"/>
                <a:sym typeface="Montserrat"/>
              </a:rPr>
              <a:t> This crosstab shows circulation of East Asian ranked by call number major across several fiscal years.   </a:t>
            </a:r>
            <a:endParaRPr>
              <a:highlight>
                <a:srgbClr val="FFFFFF"/>
              </a:highlight>
              <a:latin typeface="Montserrat"/>
              <a:ea typeface="Montserrat"/>
              <a:cs typeface="Montserrat"/>
              <a:sym typeface="Montserrat"/>
            </a:endParaRPr>
          </a:p>
          <a:p>
            <a:pPr indent="0" lvl="0" marL="0">
              <a:spcBef>
                <a:spcPts val="0"/>
              </a:spcBef>
              <a:spcAft>
                <a:spcPts val="0"/>
              </a:spcAft>
              <a:buNone/>
            </a:pPr>
            <a:r>
              <a:t/>
            </a:r>
            <a:endParaRPr>
              <a:highlight>
                <a:srgbClr val="FFFFFF"/>
              </a:highlight>
              <a:latin typeface="Montserrat"/>
              <a:ea typeface="Montserrat"/>
              <a:cs typeface="Montserrat"/>
              <a:sym typeface="Montserrat"/>
            </a:endParaRPr>
          </a:p>
          <a:p>
            <a:pPr indent="0" lvl="0" marL="0">
              <a:spcBef>
                <a:spcPts val="0"/>
              </a:spcBef>
              <a:spcAft>
                <a:spcPts val="0"/>
              </a:spcAft>
              <a:buNone/>
            </a:pPr>
            <a:r>
              <a:rPr lang="en">
                <a:latin typeface="Montserrat"/>
                <a:ea typeface="Montserrat"/>
                <a:cs typeface="Montserrat"/>
                <a:sym typeface="Montserrat"/>
              </a:rPr>
              <a:t>Admittedly, there are some flaws here. It does not account for usage rate. I now have access to inventory counts and I would add in a measure of proportional usage. Proportional usage is even more important for larger or more used collections.</a:t>
            </a:r>
            <a:endParaRPr>
              <a:latin typeface="Montserrat"/>
              <a:ea typeface="Montserrat"/>
              <a:cs typeface="Montserrat"/>
              <a:sym typeface="Montserrat"/>
            </a:endParaRPr>
          </a:p>
          <a:p>
            <a:pPr indent="0" lvl="0" marL="0">
              <a:spcBef>
                <a:spcPts val="0"/>
              </a:spcBef>
              <a:spcAft>
                <a:spcPts val="0"/>
              </a:spcAft>
              <a:buNone/>
            </a:pPr>
            <a:r>
              <a:t/>
            </a:r>
            <a:endParaRPr>
              <a:latin typeface="Montserrat"/>
              <a:ea typeface="Montserrat"/>
              <a:cs typeface="Montserrat"/>
              <a:sym typeface="Montserrat"/>
            </a:endParaRPr>
          </a:p>
          <a:p>
            <a:pPr indent="0" lvl="0" marL="0">
              <a:spcBef>
                <a:spcPts val="0"/>
              </a:spcBef>
              <a:spcAft>
                <a:spcPts val="0"/>
              </a:spcAft>
              <a:buNone/>
            </a:pPr>
            <a:r>
              <a:rPr b="1" lang="en">
                <a:highlight>
                  <a:srgbClr val="FFFFFF"/>
                </a:highlight>
                <a:latin typeface="Montserrat"/>
                <a:ea typeface="Montserrat"/>
                <a:cs typeface="Montserrat"/>
                <a:sym typeface="Montserrat"/>
              </a:rPr>
              <a:t>Circulation by user type: </a:t>
            </a:r>
            <a:r>
              <a:rPr lang="en">
                <a:highlight>
                  <a:srgbClr val="FFFFFF"/>
                </a:highlight>
                <a:latin typeface="Montserrat"/>
                <a:ea typeface="Montserrat"/>
                <a:cs typeface="Montserrat"/>
                <a:sym typeface="Montserrat"/>
              </a:rPr>
              <a:t>  This was the most impactful view. Not only was circ low </a:t>
            </a:r>
            <a:r>
              <a:rPr lang="en">
                <a:latin typeface="Montserrat"/>
                <a:ea typeface="Montserrat"/>
                <a:cs typeface="Montserrat"/>
                <a:sym typeface="Montserrat"/>
              </a:rPr>
              <a:t> but those using the collection weren’t the core audience but rather Cooper Union students.  </a:t>
            </a:r>
            <a:endParaRPr>
              <a:latin typeface="Montserrat"/>
              <a:ea typeface="Montserrat"/>
              <a:cs typeface="Montserrat"/>
              <a:sym typeface="Montserrat"/>
            </a:endParaRPr>
          </a:p>
          <a:p>
            <a:pPr indent="0" lvl="0" marL="0" rtl="0">
              <a:spcBef>
                <a:spcPts val="0"/>
              </a:spcBef>
              <a:spcAft>
                <a:spcPts val="0"/>
              </a:spcAft>
              <a:buNone/>
            </a:pPr>
            <a:r>
              <a:t/>
            </a:r>
            <a:endParaRPr>
              <a:latin typeface="Montserrat"/>
              <a:ea typeface="Montserrat"/>
              <a:cs typeface="Montserrat"/>
              <a:sym typeface="Montserrat"/>
            </a:endParaRPr>
          </a:p>
          <a:p>
            <a:pPr indent="0" lvl="0" marL="0">
              <a:spcBef>
                <a:spcPts val="0"/>
              </a:spcBef>
              <a:spcAft>
                <a:spcPts val="0"/>
              </a:spcAft>
              <a:buNone/>
            </a:pPr>
            <a:r>
              <a:rPr lang="en">
                <a:latin typeface="Montserrat"/>
                <a:ea typeface="Montserrat"/>
                <a:cs typeface="Montserrat"/>
                <a:sym typeface="Montserrat"/>
              </a:rPr>
              <a:t>She made DATA-INFORMED  decision to apply usual criteria</a:t>
            </a:r>
            <a:r>
              <a:rPr lang="en">
                <a:solidFill>
                  <a:schemeClr val="accent1"/>
                </a:solidFill>
                <a:latin typeface="Montserrat"/>
                <a:ea typeface="Montserrat"/>
                <a:cs typeface="Montserrat"/>
                <a:sym typeface="Montserrat"/>
              </a:rPr>
              <a:t>.</a:t>
            </a:r>
            <a:endParaRPr>
              <a:solidFill>
                <a:schemeClr val="accent1"/>
              </a:solidFill>
              <a:latin typeface="Montserrat"/>
              <a:ea typeface="Montserrat"/>
              <a:cs typeface="Montserrat"/>
              <a:sym typeface="Montserra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a:solidFill>
                  <a:schemeClr val="accent1"/>
                </a:solidFill>
                <a:latin typeface="Montserrat"/>
                <a:ea typeface="Montserrat"/>
                <a:cs typeface="Montserrat"/>
                <a:sym typeface="Montserrat"/>
              </a:rPr>
              <a:t>Lived Experience</a:t>
            </a:r>
            <a:endParaRPr b="1">
              <a:solidFill>
                <a:schemeClr val="accent1"/>
              </a:solidFill>
              <a:latin typeface="Montserrat"/>
              <a:ea typeface="Montserrat"/>
              <a:cs typeface="Montserrat"/>
              <a:sym typeface="Montserrat"/>
            </a:endParaRPr>
          </a:p>
          <a:p>
            <a:pPr indent="0" lvl="0" marL="0" rtl="0">
              <a:lnSpc>
                <a:spcPct val="150000"/>
              </a:lnSpc>
              <a:spcBef>
                <a:spcPts val="0"/>
              </a:spcBef>
              <a:spcAft>
                <a:spcPts val="0"/>
              </a:spcAft>
              <a:buNone/>
            </a:pPr>
            <a:r>
              <a:rPr lang="en" sz="1800">
                <a:solidFill>
                  <a:schemeClr val="accent1"/>
                </a:solidFill>
                <a:latin typeface="Montserrat"/>
                <a:ea typeface="Montserrat"/>
                <a:cs typeface="Montserrat"/>
                <a:sym typeface="Montserrat"/>
              </a:rPr>
              <a:t>“E-ZBorrow will reduce ILL Borrowing”</a:t>
            </a:r>
            <a:endParaRPr sz="1800">
              <a:solidFill>
                <a:schemeClr val="accent1"/>
              </a:solidFill>
              <a:latin typeface="Montserrat"/>
              <a:ea typeface="Montserrat"/>
              <a:cs typeface="Montserrat"/>
              <a:sym typeface="Montserrat"/>
            </a:endParaRPr>
          </a:p>
          <a:p>
            <a:pPr indent="0" lvl="0" marL="0" rtl="0">
              <a:lnSpc>
                <a:spcPct val="150000"/>
              </a:lnSpc>
              <a:spcBef>
                <a:spcPts val="0"/>
              </a:spcBef>
              <a:spcAft>
                <a:spcPts val="0"/>
              </a:spcAft>
              <a:buNone/>
            </a:pPr>
            <a:r>
              <a:rPr lang="en" sz="1800">
                <a:solidFill>
                  <a:schemeClr val="accent1"/>
                </a:solidFill>
                <a:latin typeface="Montserrat"/>
                <a:ea typeface="Montserrat"/>
                <a:cs typeface="Montserrat"/>
                <a:sym typeface="Montserrat"/>
              </a:rPr>
              <a:t>“Print is going down.”</a:t>
            </a:r>
            <a:endParaRPr>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rPr b="1" lang="en">
                <a:solidFill>
                  <a:schemeClr val="accent1"/>
                </a:solidFill>
                <a:latin typeface="Montserrat"/>
                <a:ea typeface="Montserrat"/>
                <a:cs typeface="Montserrat"/>
                <a:sym typeface="Montserrat"/>
              </a:rPr>
              <a:t>Questions</a:t>
            </a:r>
            <a:endParaRPr b="1">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rPr lang="en">
                <a:solidFill>
                  <a:schemeClr val="accent1"/>
                </a:solidFill>
                <a:latin typeface="Montserrat"/>
                <a:ea typeface="Montserrat"/>
                <a:cs typeface="Montserrat"/>
                <a:sym typeface="Montserrat"/>
              </a:rPr>
              <a:t>What are the trends in print usage for all three services? How can we see data from three systems in one place?</a:t>
            </a:r>
            <a:endParaRPr>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t/>
            </a:r>
            <a:endParaRPr>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rPr lang="en">
                <a:solidFill>
                  <a:schemeClr val="accent1"/>
                </a:solidFill>
                <a:latin typeface="Montserrat"/>
                <a:ea typeface="Montserrat"/>
                <a:cs typeface="Montserrat"/>
                <a:sym typeface="Montserrat"/>
              </a:rPr>
              <a:t>-----------------------------------------------------------------------------</a:t>
            </a:r>
            <a:endParaRPr>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rPr lang="en">
                <a:latin typeface="Montserrat"/>
                <a:ea typeface="Montserrat"/>
                <a:cs typeface="Montserrat"/>
                <a:sym typeface="Montserrat"/>
              </a:rPr>
              <a:t>I use this in my annual report to show a holistic view of print usage.  This is an  example of bringing three different data sources into one view.   In this case, we’ve combine circulation data - the dark blue - and ILL returnables- light blue- and E-ZBorrow, our consortial borrowing service -  red - on one view.</a:t>
            </a:r>
            <a:endParaRPr>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a:p>
            <a:pPr indent="0" lvl="0" marL="0" rtl="0">
              <a:lnSpc>
                <a:spcPct val="115000"/>
              </a:lnSpc>
              <a:spcBef>
                <a:spcPts val="0"/>
              </a:spcBef>
              <a:spcAft>
                <a:spcPts val="0"/>
              </a:spcAft>
              <a:buNone/>
            </a:pPr>
            <a:r>
              <a:rPr lang="en">
                <a:latin typeface="Montserrat"/>
                <a:ea typeface="Montserrat"/>
                <a:cs typeface="Montserrat"/>
                <a:sym typeface="Montserrat"/>
              </a:rPr>
              <a:t>I created this to understand how E-ZBorrow might impact print usage, particularly ILL. It’s been a compelling visual to support initiatives to get more support for E-ZBorrow.</a:t>
            </a:r>
            <a:endParaRPr>
              <a:latin typeface="Montserrat"/>
              <a:ea typeface="Montserrat"/>
              <a:cs typeface="Montserrat"/>
              <a:sym typeface="Montserrat"/>
            </a:endParaRPr>
          </a:p>
          <a:p>
            <a:pPr indent="0" lvl="0" marL="0" rtl="0">
              <a:lnSpc>
                <a:spcPct val="115000"/>
              </a:lnSpc>
              <a:spcBef>
                <a:spcPts val="0"/>
              </a:spcBef>
              <a:spcAft>
                <a:spcPts val="0"/>
              </a:spcAft>
              <a:buNone/>
            </a:pPr>
            <a:r>
              <a:t/>
            </a:r>
            <a:endParaRPr>
              <a:solidFill>
                <a:schemeClr val="accent1"/>
              </a:solidFill>
              <a:latin typeface="Montserrat"/>
              <a:ea typeface="Montserrat"/>
              <a:cs typeface="Montserrat"/>
              <a:sym typeface="Montserrat"/>
            </a:endParaRPr>
          </a:p>
          <a:p>
            <a:pPr indent="0" lvl="0" marL="0" rtl="0">
              <a:lnSpc>
                <a:spcPct val="150000"/>
              </a:lnSpc>
              <a:spcBef>
                <a:spcPts val="0"/>
              </a:spcBef>
              <a:spcAft>
                <a:spcPts val="0"/>
              </a:spcAft>
              <a:buNone/>
            </a:pPr>
            <a:r>
              <a:t/>
            </a:r>
            <a:endParaRPr>
              <a:solidFill>
                <a:schemeClr val="accent1"/>
              </a:solidFill>
              <a:latin typeface="Montserrat"/>
              <a:ea typeface="Montserrat"/>
              <a:cs typeface="Montserrat"/>
              <a:sym typeface="Montserra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a:solidFill>
                  <a:schemeClr val="accent1"/>
                </a:solidFill>
                <a:latin typeface="Montserrat"/>
                <a:ea typeface="Montserrat"/>
                <a:cs typeface="Montserrat"/>
                <a:sym typeface="Montserrat"/>
              </a:rPr>
              <a:t>Lived Experience</a:t>
            </a:r>
            <a:endParaRPr b="1">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rPr lang="en">
                <a:solidFill>
                  <a:schemeClr val="accent1"/>
                </a:solidFill>
                <a:latin typeface="Montserrat"/>
                <a:ea typeface="Montserrat"/>
                <a:cs typeface="Montserrat"/>
                <a:sym typeface="Montserrat"/>
              </a:rPr>
              <a:t>“How many DVDs circulated in last year?” </a:t>
            </a:r>
            <a:endParaRPr>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t/>
            </a:r>
            <a:endParaRPr>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rPr lang="en">
                <a:solidFill>
                  <a:schemeClr val="accent1"/>
                </a:solidFill>
                <a:latin typeface="Montserrat"/>
                <a:ea typeface="Montserrat"/>
                <a:cs typeface="Montserrat"/>
                <a:sym typeface="Montserrat"/>
              </a:rPr>
              <a:t>“I need some circ stats by tomorrow!”</a:t>
            </a:r>
            <a:endParaRPr>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t/>
            </a:r>
            <a:endParaRPr>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rPr b="1" lang="en">
                <a:solidFill>
                  <a:schemeClr val="accent1"/>
                </a:solidFill>
                <a:latin typeface="Montserrat"/>
                <a:ea typeface="Montserrat"/>
                <a:cs typeface="Montserrat"/>
                <a:sym typeface="Montserrat"/>
              </a:rPr>
              <a:t>Questions</a:t>
            </a:r>
            <a:endParaRPr b="1">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rPr lang="en">
                <a:solidFill>
                  <a:schemeClr val="accent1"/>
                </a:solidFill>
                <a:latin typeface="Montserrat"/>
                <a:ea typeface="Montserrat"/>
                <a:cs typeface="Montserrat"/>
                <a:sym typeface="Montserrat"/>
              </a:rPr>
              <a:t>How can we most sustainably and quickly answer questions about usage from various stakeholders? How do we ensure we are all counting the same things? </a:t>
            </a:r>
            <a:endParaRPr>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t/>
            </a:r>
            <a:endParaRPr>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rPr lang="en">
                <a:solidFill>
                  <a:schemeClr val="accent1"/>
                </a:solidFill>
                <a:latin typeface="Montserrat"/>
                <a:ea typeface="Montserrat"/>
                <a:cs typeface="Montserrat"/>
                <a:sym typeface="Montserrat"/>
              </a:rPr>
              <a:t>------------------------</a:t>
            </a:r>
            <a:endParaRPr>
              <a:solidFill>
                <a:schemeClr val="accent1"/>
              </a:solidFill>
              <a:latin typeface="Montserrat"/>
              <a:ea typeface="Montserrat"/>
              <a:cs typeface="Montserrat"/>
              <a:sym typeface="Montserrat"/>
            </a:endParaRPr>
          </a:p>
          <a:p>
            <a:pPr indent="0" lvl="0" marL="0" rtl="0">
              <a:lnSpc>
                <a:spcPct val="115000"/>
              </a:lnSpc>
              <a:spcBef>
                <a:spcPts val="0"/>
              </a:spcBef>
              <a:spcAft>
                <a:spcPts val="0"/>
              </a:spcAft>
              <a:buNone/>
            </a:pPr>
            <a:r>
              <a:t/>
            </a:r>
            <a:endParaRPr>
              <a:latin typeface="Montserrat"/>
              <a:ea typeface="Montserrat"/>
              <a:cs typeface="Montserrat"/>
              <a:sym typeface="Montserrat"/>
            </a:endParaRPr>
          </a:p>
          <a:p>
            <a:pPr indent="0" lvl="0" marL="0" rtl="0">
              <a:lnSpc>
                <a:spcPct val="115000"/>
              </a:lnSpc>
              <a:spcBef>
                <a:spcPts val="0"/>
              </a:spcBef>
              <a:spcAft>
                <a:spcPts val="0"/>
              </a:spcAft>
              <a:buNone/>
            </a:pPr>
            <a:r>
              <a:rPr lang="en">
                <a:latin typeface="Montserrat"/>
                <a:ea typeface="Montserrat"/>
                <a:cs typeface="Montserrat"/>
                <a:sym typeface="Montserrat"/>
              </a:rPr>
              <a:t>This is a basic suite of vizs that allow branch libraries to see circ and reserve usage by item, patron, or time period.  Eventually this will be moved into a dashboard format on Tableau Server. I’d like to include a broader range of data in that dashboard, i.e. ILL, library access, room reservation etc. </a:t>
            </a:r>
            <a:r>
              <a:rPr lang="en">
                <a:solidFill>
                  <a:schemeClr val="accent1"/>
                </a:solidFill>
                <a:latin typeface="Montserrat"/>
                <a:ea typeface="Montserrat"/>
                <a:cs typeface="Montserrat"/>
                <a:sym typeface="Montserrat"/>
              </a:rPr>
              <a:t> </a:t>
            </a:r>
            <a:endParaRPr>
              <a:solidFill>
                <a:schemeClr val="accent1"/>
              </a:solidFill>
              <a:latin typeface="Montserrat"/>
              <a:ea typeface="Montserrat"/>
              <a:cs typeface="Montserrat"/>
              <a:sym typeface="Montserra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You can try a Tableau desktop for free for a limited time period. </a:t>
            </a:r>
            <a:endParaRPr/>
          </a:p>
          <a:p>
            <a:pPr indent="0" lvl="0" marL="0">
              <a:spcBef>
                <a:spcPts val="0"/>
              </a:spcBef>
              <a:spcAft>
                <a:spcPts val="0"/>
              </a:spcAft>
              <a:buNone/>
            </a:pPr>
            <a:r>
              <a:t/>
            </a:r>
            <a:endParaRPr/>
          </a:p>
          <a:p>
            <a:pPr indent="0" lvl="0" marL="0">
              <a:spcBef>
                <a:spcPts val="0"/>
              </a:spcBef>
              <a:spcAft>
                <a:spcPts val="0"/>
              </a:spcAft>
              <a:buNone/>
            </a:pPr>
            <a:r>
              <a:rPr lang="en"/>
              <a:t>You can learn lots by looking at the dashboards on Tableau Public: hint, search “library”. The best work is done by assessment professionals (future career idea!)</a:t>
            </a:r>
            <a:endParaRPr/>
          </a:p>
          <a:p>
            <a:pPr indent="0" lvl="0" marL="0">
              <a:spcBef>
                <a:spcPts val="0"/>
              </a:spcBef>
              <a:spcAft>
                <a:spcPts val="0"/>
              </a:spcAft>
              <a:buNone/>
            </a:pPr>
            <a:r>
              <a:t/>
            </a:r>
            <a:endParaRPr/>
          </a:p>
          <a:p>
            <a:pPr indent="0" lvl="0" marL="0">
              <a:spcBef>
                <a:spcPts val="0"/>
              </a:spcBef>
              <a:spcAft>
                <a:spcPts val="0"/>
              </a:spcAft>
              <a:buNone/>
            </a:pPr>
            <a:r>
              <a:rPr lang="en"/>
              <a:t>NYU has a server-level </a:t>
            </a:r>
            <a:r>
              <a:rPr lang="en"/>
              <a:t>license</a:t>
            </a:r>
            <a:r>
              <a:rPr lang="en"/>
              <a:t> for Tableau now but if you don’t, you can do a lot with either posting visualizations to </a:t>
            </a:r>
            <a:r>
              <a:rPr b="1" lang="en"/>
              <a:t>Tableau Public</a:t>
            </a:r>
            <a:r>
              <a:rPr lang="en"/>
              <a:t> OR packaging viz with Data using Tableau reader (works like a PDF file but allows end-users to play with your filters).</a:t>
            </a:r>
            <a:endParaRPr/>
          </a:p>
          <a:p>
            <a:pPr indent="0" lvl="0" marL="0">
              <a:spcBef>
                <a:spcPts val="0"/>
              </a:spcBef>
              <a:spcAft>
                <a:spcPts val="0"/>
              </a:spcAft>
              <a:buNone/>
            </a:pPr>
            <a:r>
              <a:t/>
            </a:r>
            <a:endParaRPr/>
          </a:p>
          <a:p>
            <a:pPr indent="0" lvl="0" marL="0">
              <a:spcBef>
                <a:spcPts val="0"/>
              </a:spcBef>
              <a:spcAft>
                <a:spcPts val="0"/>
              </a:spcAft>
              <a:buNone/>
            </a:pPr>
            <a:r>
              <a:rPr b="1" lang="en"/>
              <a:t>Don’t have data warehouse? </a:t>
            </a:r>
            <a:r>
              <a:rPr lang="en"/>
              <a:t>If the structure of your data - downloaded from another library system - does not change, Tableau will still be really useful. Set up viz once and then just change the data source.</a:t>
            </a:r>
            <a:endParaRPr/>
          </a:p>
          <a:p>
            <a:pPr indent="0" lvl="0" marL="0">
              <a:spcBef>
                <a:spcPts val="0"/>
              </a:spcBef>
              <a:spcAft>
                <a:spcPts val="0"/>
              </a:spcAft>
              <a:buNone/>
            </a:pPr>
            <a:r>
              <a:t/>
            </a:r>
            <a:endParaRPr/>
          </a:p>
          <a:p>
            <a:pPr indent="0" lvl="0" marL="0">
              <a:spcBef>
                <a:spcPts val="0"/>
              </a:spcBef>
              <a:spcAft>
                <a:spcPts val="0"/>
              </a:spcAft>
              <a:buNone/>
            </a:pPr>
            <a:r>
              <a:rPr lang="en"/>
              <a:t>Kristina &amp; Beth should talk about their experiences with learning here. </a:t>
            </a:r>
            <a:r>
              <a:rPr lang="en"/>
              <a:t> At the beginning of this project, Kristina and a few others received a 3-day training from Tableau to get started. Beth is self-taught, using Lynda.com and Tableau webinars.</a:t>
            </a:r>
            <a:endParaRPr/>
          </a:p>
          <a:p>
            <a:pPr indent="0" lvl="0" marL="0">
              <a:spcBef>
                <a:spcPts val="0"/>
              </a:spcBef>
              <a:spcAft>
                <a:spcPts val="0"/>
              </a:spcAft>
              <a:buNone/>
            </a:pPr>
            <a:r>
              <a:t/>
            </a:r>
            <a:endParaRPr/>
          </a:p>
          <a:p>
            <a:pPr indent="0" lvl="0" marL="0">
              <a:spcBef>
                <a:spcPts val="0"/>
              </a:spcBef>
              <a:spcAft>
                <a:spcPts val="0"/>
              </a:spcAft>
              <a:buNone/>
            </a:pPr>
            <a:r>
              <a:rPr lang="en"/>
              <a:t>KR</a:t>
            </a:r>
            <a:endParaRPr/>
          </a:p>
          <a:p>
            <a:pPr indent="0" lvl="0" marL="0">
              <a:spcBef>
                <a:spcPts val="0"/>
              </a:spcBef>
              <a:spcAft>
                <a:spcPts val="0"/>
              </a:spcAft>
              <a:buNone/>
            </a:pPr>
            <a:r>
              <a:rPr lang="en"/>
              <a:t>Harder to learn structure of data than using Tableau. Recommend a “Deep Work” approach. Deep Work is spending time, uninterrupted everyday to do a project. I learned Tableau by shutting my door for the better part of two-weeks and just practicing.</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Going forward, I’m planning on the following projects:</a:t>
            </a:r>
            <a:endParaRPr/>
          </a:p>
          <a:p>
            <a:pPr indent="-298450" lvl="0" marL="457200" rtl="0">
              <a:spcBef>
                <a:spcPts val="0"/>
              </a:spcBef>
              <a:spcAft>
                <a:spcPts val="0"/>
              </a:spcAft>
              <a:buSzPts val="1100"/>
              <a:buChar char="●"/>
            </a:pPr>
            <a:r>
              <a:rPr lang="en"/>
              <a:t>Deeper and more holistic views of usage of services and spaces. Bring in e-book usage.</a:t>
            </a:r>
            <a:endParaRPr/>
          </a:p>
          <a:p>
            <a:pPr indent="-298450" lvl="0" marL="457200" rtl="0">
              <a:spcBef>
                <a:spcPts val="0"/>
              </a:spcBef>
              <a:spcAft>
                <a:spcPts val="0"/>
              </a:spcAft>
              <a:buSzPts val="1100"/>
              <a:buChar char="●"/>
            </a:pPr>
            <a:r>
              <a:rPr lang="en"/>
              <a:t>Our new Tableau server license allows us to share more visualizations than we would on Tableau public and also put general dashboards and other visualizations on library-staff webpages.</a:t>
            </a:r>
            <a:endParaRPr/>
          </a:p>
          <a:p>
            <a:pPr indent="0" lvl="0" marL="0" rt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rPr lang="en"/>
              <a:t>Beth: I’m leaving NYUAD to return to the US next month and I’m hopeful that the visualizations I’ve created for my colleagues will continue to serve them.</a:t>
            </a:r>
            <a:endParaRPr/>
          </a:p>
          <a:p>
            <a:pPr indent="0" lvl="0" marL="0">
              <a:spcBef>
                <a:spcPts val="0"/>
              </a:spcBef>
              <a:spcAft>
                <a:spcPts val="0"/>
              </a:spcAft>
              <a:buNone/>
            </a:pPr>
            <a:r>
              <a:t/>
            </a:r>
            <a:endParaRPr/>
          </a:p>
          <a:p>
            <a:pPr indent="0" lvl="0" marL="0">
              <a:spcBef>
                <a:spcPts val="0"/>
              </a:spcBef>
              <a:spcAft>
                <a:spcPts val="0"/>
              </a:spcAft>
              <a:buNone/>
            </a:pPr>
            <a:r>
              <a:rPr lang="en"/>
              <a:t>Finally, as we look at new systems, in my unit - we will have completely new systems in the next 2-5  years. Being able to  access to our data will be an important consideration. Chris and Lauren talked about this in their talk for this same group.</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Our work on everyday assessment is shaped by our environment. As you can see from our locations, NYU is a complex institution. NYU Libraries includes 3 degree-granting campuses in yellow: NY, AD and Shanghai.  We deliver library materials to all three plus 11 academic centers on six continents. NYU is truly a global network. </a:t>
            </a:r>
            <a:endParaRPr/>
          </a:p>
          <a:p>
            <a:pPr indent="0" lvl="0" marL="0">
              <a:spcBef>
                <a:spcPts val="0"/>
              </a:spcBef>
              <a:spcAft>
                <a:spcPts val="0"/>
              </a:spcAft>
              <a:buNone/>
            </a:pPr>
            <a:r>
              <a:t/>
            </a:r>
            <a:endParaRPr/>
          </a:p>
          <a:p>
            <a:pPr indent="0" lvl="0" marL="0">
              <a:spcBef>
                <a:spcPts val="0"/>
              </a:spcBef>
              <a:spcAft>
                <a:spcPts val="0"/>
              </a:spcAft>
              <a:buNone/>
            </a:pPr>
            <a:r>
              <a:rPr lang="en"/>
              <a:t>Each campus has a full library but NYU in New York City is responsible for delivery &amp; resource sharing for all. NYC also coordinates ILS management and assessment, although NYU Libraries does not have an assessment department or assessment librarian. Responsibility for assessment is dispersed.</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is a picture of the NYUAD Library to give you an idea of our context. It’s a small library, only 60,000 print materials, but we have access to all of NYU’s circulating collection as well as numerous eresources. I’m actually in this picture at the very back.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Here you see images of Bobst Library, the main library in New York. Bobst has houses 1.5 million volumes onsite and NYU Libraries has over 4 million circulating items.</a:t>
            </a:r>
            <a:endParaRPr/>
          </a:p>
          <a:p>
            <a:pPr indent="0" lvl="0" marL="0">
              <a:spcBef>
                <a:spcPts val="0"/>
              </a:spcBef>
              <a:spcAft>
                <a:spcPts val="0"/>
              </a:spcAft>
              <a:buNone/>
            </a:pPr>
            <a:r>
              <a:t/>
            </a:r>
            <a:endParaRPr/>
          </a:p>
          <a:p>
            <a:pPr indent="0" lvl="0" marL="0">
              <a:spcBef>
                <a:spcPts val="0"/>
              </a:spcBef>
              <a:spcAft>
                <a:spcPts val="0"/>
              </a:spcAft>
              <a:buNone/>
            </a:pPr>
            <a:r>
              <a:rPr lang="en"/>
              <a:t> Access Services at NYU is fairly typical, except that  each campus has its own access services unit. As mentioned, we don’t have a dedicated assessment unit and until fairly recently most assessment was done in NYC for either annual reports or upon request. </a:t>
            </a:r>
            <a:endParaRPr/>
          </a:p>
          <a:p>
            <a:pPr indent="0" lvl="0" marL="0">
              <a:spcBef>
                <a:spcPts val="0"/>
              </a:spcBef>
              <a:spcAft>
                <a:spcPts val="0"/>
              </a:spcAft>
              <a:buNone/>
            </a:pPr>
            <a:r>
              <a:t/>
            </a:r>
            <a:endParaRPr/>
          </a:p>
          <a:p>
            <a:pPr indent="0" lvl="0" marL="0">
              <a:spcBef>
                <a:spcPts val="0"/>
              </a:spcBef>
              <a:spcAft>
                <a:spcPts val="0"/>
              </a:spcAft>
              <a:buNone/>
            </a:pPr>
            <a:r>
              <a:rPr lang="en"/>
              <a:t>Access Services at NYU</a:t>
            </a:r>
            <a:endParaRPr/>
          </a:p>
          <a:p>
            <a:pPr indent="0" lvl="0" marL="0">
              <a:spcBef>
                <a:spcPts val="0"/>
              </a:spcBef>
              <a:spcAft>
                <a:spcPts val="0"/>
              </a:spcAft>
              <a:buNone/>
            </a:pPr>
            <a:r>
              <a:rPr lang="en"/>
              <a:t>Circulation</a:t>
            </a:r>
            <a:endParaRPr/>
          </a:p>
          <a:p>
            <a:pPr indent="0" lvl="0" marL="0">
              <a:spcBef>
                <a:spcPts val="0"/>
              </a:spcBef>
              <a:spcAft>
                <a:spcPts val="0"/>
              </a:spcAft>
              <a:buNone/>
            </a:pPr>
            <a:r>
              <a:rPr lang="en"/>
              <a:t>Course reserves</a:t>
            </a:r>
            <a:endParaRPr/>
          </a:p>
          <a:p>
            <a:pPr indent="0" lvl="0" marL="0">
              <a:spcBef>
                <a:spcPts val="0"/>
              </a:spcBef>
              <a:spcAft>
                <a:spcPts val="0"/>
              </a:spcAft>
              <a:buNone/>
            </a:pPr>
            <a:r>
              <a:rPr lang="en"/>
              <a:t>Library access</a:t>
            </a:r>
            <a:endParaRPr/>
          </a:p>
          <a:p>
            <a:pPr indent="0" lvl="0" marL="0">
              <a:spcBef>
                <a:spcPts val="0"/>
              </a:spcBef>
              <a:spcAft>
                <a:spcPts val="0"/>
              </a:spcAft>
              <a:buNone/>
            </a:pPr>
            <a:r>
              <a:rPr lang="en"/>
              <a:t>Onsite &amp; remote stacks</a:t>
            </a:r>
            <a:endParaRPr/>
          </a:p>
          <a:p>
            <a:pPr indent="0" lvl="0" marL="0">
              <a:spcBef>
                <a:spcPts val="0"/>
              </a:spcBef>
              <a:spcAft>
                <a:spcPts val="0"/>
              </a:spcAft>
              <a:buNone/>
            </a:pPr>
            <a:r>
              <a:rPr lang="en"/>
              <a:t>Delivery services </a:t>
            </a:r>
            <a:endParaRPr/>
          </a:p>
          <a:p>
            <a:pPr indent="0" lvl="0" marL="0">
              <a:spcBef>
                <a:spcPts val="0"/>
              </a:spcBef>
              <a:spcAft>
                <a:spcPts val="0"/>
              </a:spcAft>
              <a:buNone/>
            </a:pPr>
            <a:r>
              <a:rPr lang="en"/>
              <a:t>Resource sharing</a:t>
            </a:r>
            <a:endParaRPr/>
          </a:p>
          <a:p>
            <a:pPr indent="0" lvl="0" marL="0">
              <a:spcBef>
                <a:spcPts val="0"/>
              </a:spcBef>
              <a:spcAft>
                <a:spcPts val="0"/>
              </a:spcAft>
              <a:buNone/>
            </a:pPr>
            <a:r>
              <a:rPr lang="en"/>
              <a:t>Space management</a:t>
            </a:r>
            <a:endParaRPr/>
          </a:p>
          <a:p>
            <a:pPr indent="0" lvl="0" mar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Finally, this our approach to assessment comes directly from our 2013-17 strategic plan which had a goal of becoming a data-aware organization…</a:t>
            </a:r>
            <a:endParaRPr/>
          </a:p>
          <a:p>
            <a:pPr indent="0" lvl="0" marL="0">
              <a:spcBef>
                <a:spcPts val="0"/>
              </a:spcBef>
              <a:spcAft>
                <a:spcPts val="0"/>
              </a:spcAft>
              <a:buNone/>
            </a:pPr>
            <a:r>
              <a:t/>
            </a:r>
            <a:endParaRPr/>
          </a:p>
          <a:p>
            <a:pPr indent="0" lvl="0" marL="0" rtl="0">
              <a:lnSpc>
                <a:spcPct val="115000"/>
              </a:lnSpc>
              <a:spcBef>
                <a:spcPts val="0"/>
              </a:spcBef>
              <a:spcAft>
                <a:spcPts val="160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Now you’ve heard a little about us, we thought we’d find out more about you. Please answer these questions as the polls open. The </a:t>
            </a:r>
            <a:r>
              <a:rPr lang="en"/>
              <a:t>anonymous</a:t>
            </a:r>
            <a:r>
              <a:rPr lang="en"/>
              <a:t> results will be shared with everyone on the call just to give us a sense of the “room.”</a:t>
            </a:r>
            <a:endParaRPr/>
          </a:p>
          <a:p>
            <a:pPr indent="0" lvl="0" marL="0">
              <a:spcBef>
                <a:spcPts val="0"/>
              </a:spcBef>
              <a:spcAft>
                <a:spcPts val="0"/>
              </a:spcAft>
              <a:buNone/>
            </a:pPr>
            <a:r>
              <a:t/>
            </a:r>
            <a:endParaRPr/>
          </a:p>
          <a:p>
            <a:pPr indent="0" lvl="0" marL="0">
              <a:spcBef>
                <a:spcPts val="0"/>
              </a:spcBef>
              <a:spcAft>
                <a:spcPts val="0"/>
              </a:spcAft>
              <a:buNone/>
            </a:pPr>
            <a:r>
              <a:rPr lang="en"/>
              <a:t>Over to Kristina.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Kristina</a:t>
            </a:r>
            <a:endParaRPr/>
          </a:p>
          <a:p>
            <a:pPr indent="0" lvl="0" marL="0">
              <a:spcBef>
                <a:spcPts val="0"/>
              </a:spcBef>
              <a:spcAft>
                <a:spcPts val="0"/>
              </a:spcAft>
              <a:buNone/>
            </a:pPr>
            <a:r>
              <a:rPr lang="en"/>
              <a:t>Beth talked about the environmental factors shaping our work on everyday assessment.  I’m going highlight some of our observations about the need for everyday assessment based on our experience and Access Services literature.</a:t>
            </a:r>
            <a:endParaRPr/>
          </a:p>
          <a:p>
            <a:pPr indent="0" lvl="0" marL="0">
              <a:spcBef>
                <a:spcPts val="0"/>
              </a:spcBef>
              <a:spcAft>
                <a:spcPts val="0"/>
              </a:spcAft>
              <a:buNone/>
            </a:pPr>
            <a:r>
              <a:t/>
            </a:r>
            <a:endParaRPr/>
          </a:p>
          <a:p>
            <a:pPr indent="0" lvl="0" marL="0" rtl="0">
              <a:lnSpc>
                <a:spcPct val="115000"/>
              </a:lnSpc>
              <a:spcBef>
                <a:spcPts val="0"/>
              </a:spcBef>
              <a:spcAft>
                <a:spcPts val="0"/>
              </a:spcAft>
              <a:buNone/>
            </a:pPr>
            <a:r>
              <a:rPr lang="en">
                <a:solidFill>
                  <a:schemeClr val="accent1"/>
                </a:solidFill>
                <a:latin typeface="Montserrat"/>
                <a:ea typeface="Montserrat"/>
                <a:cs typeface="Montserrat"/>
                <a:sym typeface="Montserrat"/>
              </a:rPr>
              <a:t>Access services personnel may be </a:t>
            </a:r>
            <a:r>
              <a:rPr b="1" lang="en">
                <a:solidFill>
                  <a:schemeClr val="accent1"/>
                </a:solidFill>
                <a:latin typeface="Montserrat"/>
                <a:ea typeface="Montserrat"/>
                <a:cs typeface="Montserrat"/>
                <a:sym typeface="Montserrat"/>
              </a:rPr>
              <a:t>time-stressed</a:t>
            </a:r>
            <a:r>
              <a:rPr lang="en">
                <a:solidFill>
                  <a:schemeClr val="accent1"/>
                </a:solidFill>
                <a:latin typeface="Montserrat"/>
                <a:ea typeface="Montserrat"/>
                <a:cs typeface="Montserrat"/>
                <a:sym typeface="Montserrat"/>
              </a:rPr>
              <a:t> and may not have deep assessment expertise.</a:t>
            </a:r>
            <a:endParaRPr/>
          </a:p>
          <a:p>
            <a:pPr indent="0" lvl="0" marL="0" rtl="0">
              <a:spcBef>
                <a:spcPts val="1600"/>
              </a:spcBef>
              <a:spcAft>
                <a:spcPts val="0"/>
              </a:spcAft>
              <a:buNone/>
            </a:pPr>
            <a:r>
              <a:rPr lang="en"/>
              <a:t>This is due to variety in our jobs. I</a:t>
            </a:r>
            <a:r>
              <a:rPr lang="en"/>
              <a:t>f you glance at any “textbook” on Access Services - and I only know of one -  you’ll note the huge number of hats many of us wear. Assessment is only one of our many of our duties. We manage many different types of services and are expected to service many different functions -  marketing/outreach, management, workflow innovation, staffing a desk due to a flu-outbreak… the list is endless.  </a:t>
            </a:r>
            <a:endParaRPr/>
          </a:p>
          <a:p>
            <a:pPr indent="0" lvl="0" marL="0" rtl="0">
              <a:spcBef>
                <a:spcPts val="0"/>
              </a:spcBef>
              <a:spcAft>
                <a:spcPts val="0"/>
              </a:spcAft>
              <a:buNone/>
            </a:pPr>
            <a:r>
              <a:t/>
            </a:r>
            <a:endParaRPr/>
          </a:p>
          <a:p>
            <a:pPr indent="0" lvl="0" marL="0" rtl="0">
              <a:lnSpc>
                <a:spcPct val="100000"/>
              </a:lnSpc>
              <a:spcBef>
                <a:spcPts val="0"/>
              </a:spcBef>
              <a:spcAft>
                <a:spcPts val="0"/>
              </a:spcAft>
              <a:buNone/>
            </a:pPr>
            <a:r>
              <a:rPr lang="en"/>
              <a:t>Also, and I am speaking for myself here - I don’t have formal training in data analysis or visualization. Before we implemented our “everyday assessment” approach - I did assessment about once a year during annual report season.  I’d pull together several different sources of data from at least 4-5 different systems. In some cases, system analyst created reports for me and emailed the results. I’d pull those into Excel for analysis. If I had a new question or needed to make a change to the analysis, I’d have to start of over with a fresh report. It was a time-consuming and frustrating process - and fraught with errors.</a:t>
            </a:r>
            <a:endParaRPr/>
          </a:p>
          <a:p>
            <a:pPr indent="0" lvl="0" marL="0" rtl="0">
              <a:lnSpc>
                <a:spcPct val="100000"/>
              </a:lnSpc>
              <a:spcBef>
                <a:spcPts val="1600"/>
              </a:spcBef>
              <a:spcAft>
                <a:spcPts val="160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a:solidFill>
                  <a:schemeClr val="accent1"/>
                </a:solidFill>
              </a:rPr>
              <a:t>Quantitative data analysis is the “low hanging” fruit </a:t>
            </a:r>
            <a:endParaRPr>
              <a:solidFill>
                <a:schemeClr val="accent1"/>
              </a:solidFill>
            </a:endParaRPr>
          </a:p>
          <a:p>
            <a:pPr indent="0" lvl="0" marL="0" rtl="0">
              <a:lnSpc>
                <a:spcPct val="100000"/>
              </a:lnSpc>
              <a:spcBef>
                <a:spcPts val="1600"/>
              </a:spcBef>
              <a:spcAft>
                <a:spcPts val="0"/>
              </a:spcAft>
              <a:buNone/>
            </a:pPr>
            <a:r>
              <a:rPr lang="en"/>
              <a:t>Quantitative data can support day-to-day workflows and decision-making more easily and quickly than longer term, more substantive </a:t>
            </a:r>
            <a:r>
              <a:rPr lang="en"/>
              <a:t>qualitative</a:t>
            </a:r>
            <a:r>
              <a:rPr lang="en"/>
              <a:t> studies. For example, knowing how many people typically use your service point on Mondays in May can help schedule staff.  “Seeing” the peaks and valleys of services can be the first step in asking more substantive questions. </a:t>
            </a:r>
            <a:endParaRPr/>
          </a:p>
          <a:p>
            <a:pPr indent="0" lvl="0" marL="0" rtl="0">
              <a:lnSpc>
                <a:spcPct val="115000"/>
              </a:lnSpc>
              <a:spcBef>
                <a:spcPts val="1600"/>
              </a:spcBef>
              <a:spcAft>
                <a:spcPts val="0"/>
              </a:spcAft>
              <a:buNone/>
            </a:pPr>
            <a:r>
              <a:rPr lang="en">
                <a:solidFill>
                  <a:schemeClr val="accent1"/>
                </a:solidFill>
                <a:latin typeface="Montserrat"/>
                <a:ea typeface="Montserrat"/>
                <a:cs typeface="Montserrat"/>
                <a:sym typeface="Montserrat"/>
              </a:rPr>
              <a:t>Data is often messy &amp; hard to get</a:t>
            </a:r>
            <a:endParaRPr/>
          </a:p>
          <a:p>
            <a:pPr indent="0" lvl="0" marL="0" rtl="0">
              <a:lnSpc>
                <a:spcPct val="100000"/>
              </a:lnSpc>
              <a:spcBef>
                <a:spcPts val="1600"/>
              </a:spcBef>
              <a:spcAft>
                <a:spcPts val="0"/>
              </a:spcAft>
              <a:buNone/>
            </a:pPr>
            <a:r>
              <a:rPr lang="en"/>
              <a:t>The data needed can require a great deal of clean up to actually use. And there are so many different data sources that would be helpful for Access Services..- circulation systems, study room reservation systems, resource sharing and on. Several recent articles/talks about using Tableau for </a:t>
            </a:r>
            <a:r>
              <a:rPr lang="en"/>
              <a:t>assessment</a:t>
            </a:r>
            <a:r>
              <a:rPr lang="en"/>
              <a:t> in both Access Services and other contexts note challenges in data-wrangling activities (locating, understanding, normalizing)</a:t>
            </a:r>
            <a:endParaRPr/>
          </a:p>
          <a:p>
            <a:pPr indent="0" lvl="0" marL="0" rtl="0">
              <a:spcBef>
                <a:spcPts val="1600"/>
              </a:spcBef>
              <a:spcAft>
                <a:spcPts val="0"/>
              </a:spcAft>
              <a:buNone/>
            </a:pPr>
            <a:r>
              <a:rPr lang="en"/>
              <a:t>In the literature about Access Services, I noticed many of us many of us engage in one-time intensive assessment efforts, when developing services, or making changes but I didn’t find much discussion about ongoing or everyday assessment efforts/models. </a:t>
            </a:r>
            <a:endParaRPr/>
          </a:p>
          <a:p>
            <a:pPr indent="0" lvl="0" marL="0" rtl="0">
              <a:spcBef>
                <a:spcPts val="1600"/>
              </a:spcBef>
              <a:spcAft>
                <a:spcPts val="0"/>
              </a:spcAft>
              <a:buNone/>
            </a:pPr>
            <a:r>
              <a:rPr lang="en"/>
              <a:t>What’s a structure that will allow us to be data-informed and make decision based on evidence, easily and sustainably?</a:t>
            </a:r>
            <a:endParaRPr/>
          </a:p>
          <a:p>
            <a:pPr indent="0" lvl="0" marL="0" rtl="0">
              <a:lnSpc>
                <a:spcPct val="100000"/>
              </a:lnSpc>
              <a:spcBef>
                <a:spcPts val="1600"/>
              </a:spcBef>
              <a:spcAft>
                <a:spcPts val="0"/>
              </a:spcAft>
              <a:buNone/>
            </a:pPr>
            <a:r>
              <a:t/>
            </a:r>
            <a:endParaRPr/>
          </a:p>
          <a:p>
            <a:pPr indent="0" lvl="0" marL="0" rtl="0">
              <a:lnSpc>
                <a:spcPct val="100000"/>
              </a:lnSpc>
              <a:spcBef>
                <a:spcPts val="1600"/>
              </a:spcBef>
              <a:spcAft>
                <a:spcPts val="160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grpSp>
        <p:nvGrpSpPr>
          <p:cNvPr id="10" name="Shape 10"/>
          <p:cNvGrpSpPr/>
          <p:nvPr/>
        </p:nvGrpSpPr>
        <p:grpSpPr>
          <a:xfrm>
            <a:off x="830392" y="1191256"/>
            <a:ext cx="745763" cy="45826"/>
            <a:chOff x="4580561" y="2589004"/>
            <a:chExt cx="1064464" cy="25200"/>
          </a:xfrm>
        </p:grpSpPr>
        <p:sp>
          <p:nvSpPr>
            <p:cNvPr id="11" name="Shape 1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 name="Shape 13"/>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4" name="Shape 1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7" name="Shape 57"/>
        <p:cNvGrpSpPr/>
        <p:nvPr/>
      </p:nvGrpSpPr>
      <p:grpSpPr>
        <a:xfrm>
          <a:off x="0" y="0"/>
          <a:ext cx="0" cy="0"/>
          <a:chOff x="0" y="0"/>
          <a:chExt cx="0" cy="0"/>
        </a:xfrm>
      </p:grpSpPr>
      <p:grpSp>
        <p:nvGrpSpPr>
          <p:cNvPr id="58" name="Shape 58"/>
          <p:cNvGrpSpPr/>
          <p:nvPr/>
        </p:nvGrpSpPr>
        <p:grpSpPr>
          <a:xfrm>
            <a:off x="830392" y="4169130"/>
            <a:ext cx="745763" cy="45826"/>
            <a:chOff x="4580561" y="2589004"/>
            <a:chExt cx="1064464" cy="25200"/>
          </a:xfrm>
        </p:grpSpPr>
        <p:sp>
          <p:nvSpPr>
            <p:cNvPr id="59" name="Shape 5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1" name="Shape 6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62" name="Shape 62"/>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63" name="Shape 6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YU MASTER" type="blank">
  <p:cSld name="BLANK">
    <p:spTree>
      <p:nvGrpSpPr>
        <p:cNvPr id="64" name="Shape 64"/>
        <p:cNvGrpSpPr/>
        <p:nvPr/>
      </p:nvGrpSpPr>
      <p:grpSpPr>
        <a:xfrm>
          <a:off x="0" y="0"/>
          <a:ext cx="0" cy="0"/>
          <a:chOff x="0" y="0"/>
          <a:chExt cx="0" cy="0"/>
        </a:xfrm>
      </p:grpSpPr>
      <p:sp>
        <p:nvSpPr>
          <p:cNvPr id="65" name="Shape 6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NYUAD-primary-white-Digital.eps" id="66" name="Shape 66"/>
          <p:cNvPicPr preferRelativeResize="0"/>
          <p:nvPr/>
        </p:nvPicPr>
        <p:blipFill rotWithShape="1">
          <a:blip r:embed="rId2">
            <a:alphaModFix/>
          </a:blip>
          <a:srcRect b="0" l="0" r="0" t="0"/>
          <a:stretch/>
        </p:blipFill>
        <p:spPr>
          <a:xfrm>
            <a:off x="33337" y="-58738"/>
            <a:ext cx="1812900" cy="666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noFill/>
      </p:bgPr>
    </p:bg>
    <p:spTree>
      <p:nvGrpSpPr>
        <p:cNvPr id="15" name="Shape 15"/>
        <p:cNvGrpSpPr/>
        <p:nvPr/>
      </p:nvGrpSpPr>
      <p:grpSpPr>
        <a:xfrm>
          <a:off x="0" y="0"/>
          <a:ext cx="0" cy="0"/>
          <a:chOff x="0" y="0"/>
          <a:chExt cx="0" cy="0"/>
        </a:xfrm>
      </p:grpSpPr>
      <p:sp>
        <p:nvSpPr>
          <p:cNvPr id="16" name="Shape 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Shape 18"/>
          <p:cNvSpPr txBox="1"/>
          <p:nvPr>
            <p:ph type="title"/>
          </p:nvPr>
        </p:nvSpPr>
        <p:spPr>
          <a:xfrm>
            <a:off x="647225" y="1048775"/>
            <a:ext cx="7688700" cy="535200"/>
          </a:xfrm>
          <a:prstGeom prst="rect">
            <a:avLst/>
          </a:prstGeom>
        </p:spPr>
        <p:txBody>
          <a:bodyPr anchorCtr="0" anchor="t" bIns="91425" lIns="91425" spcFirstLastPara="1" rIns="91425" wrap="square" tIns="91425"/>
          <a:lstStyle>
            <a:lvl1pPr lvl="0" rtl="0">
              <a:spcBef>
                <a:spcPts val="0"/>
              </a:spcBef>
              <a:spcAft>
                <a:spcPts val="0"/>
              </a:spcAft>
              <a:buClr>
                <a:srgbClr val="351C75"/>
              </a:buClr>
              <a:buSzPts val="3000"/>
              <a:buFont typeface="Montserrat"/>
              <a:buNone/>
              <a:defRPr sz="3000">
                <a:solidFill>
                  <a:srgbClr val="351C75"/>
                </a:solidFill>
                <a:latin typeface="Montserrat"/>
                <a:ea typeface="Montserrat"/>
                <a:cs typeface="Montserrat"/>
                <a:sym typeface="Montserrat"/>
              </a:defRPr>
            </a:lvl1pPr>
            <a:lvl2pPr lvl="1" rtl="0">
              <a:spcBef>
                <a:spcPts val="0"/>
              </a:spcBef>
              <a:spcAft>
                <a:spcPts val="0"/>
              </a:spcAft>
              <a:buClr>
                <a:schemeClr val="dk2"/>
              </a:buClr>
              <a:buSzPts val="2600"/>
              <a:buFont typeface="Montserrat"/>
              <a:buNone/>
              <a:defRPr sz="2600">
                <a:solidFill>
                  <a:schemeClr val="dk2"/>
                </a:solidFill>
                <a:latin typeface="Montserrat"/>
                <a:ea typeface="Montserrat"/>
                <a:cs typeface="Montserrat"/>
                <a:sym typeface="Montserrat"/>
              </a:defRPr>
            </a:lvl2pPr>
            <a:lvl3pPr lvl="2" rtl="0">
              <a:spcBef>
                <a:spcPts val="0"/>
              </a:spcBef>
              <a:spcAft>
                <a:spcPts val="0"/>
              </a:spcAft>
              <a:buClr>
                <a:schemeClr val="dk2"/>
              </a:buClr>
              <a:buSzPts val="2600"/>
              <a:buFont typeface="Montserrat"/>
              <a:buNone/>
              <a:defRPr sz="2600">
                <a:solidFill>
                  <a:schemeClr val="dk2"/>
                </a:solidFill>
                <a:latin typeface="Montserrat"/>
                <a:ea typeface="Montserrat"/>
                <a:cs typeface="Montserrat"/>
                <a:sym typeface="Montserrat"/>
              </a:defRPr>
            </a:lvl3pPr>
            <a:lvl4pPr lvl="3" rtl="0">
              <a:spcBef>
                <a:spcPts val="0"/>
              </a:spcBef>
              <a:spcAft>
                <a:spcPts val="0"/>
              </a:spcAft>
              <a:buClr>
                <a:schemeClr val="dk2"/>
              </a:buClr>
              <a:buSzPts val="2600"/>
              <a:buFont typeface="Montserrat"/>
              <a:buNone/>
              <a:defRPr sz="2600">
                <a:solidFill>
                  <a:schemeClr val="dk2"/>
                </a:solidFill>
                <a:latin typeface="Montserrat"/>
                <a:ea typeface="Montserrat"/>
                <a:cs typeface="Montserrat"/>
                <a:sym typeface="Montserrat"/>
              </a:defRPr>
            </a:lvl4pPr>
            <a:lvl5pPr lvl="4" rtl="0">
              <a:spcBef>
                <a:spcPts val="0"/>
              </a:spcBef>
              <a:spcAft>
                <a:spcPts val="0"/>
              </a:spcAft>
              <a:buClr>
                <a:schemeClr val="dk2"/>
              </a:buClr>
              <a:buSzPts val="2600"/>
              <a:buFont typeface="Montserrat"/>
              <a:buNone/>
              <a:defRPr sz="2600">
                <a:solidFill>
                  <a:schemeClr val="dk2"/>
                </a:solidFill>
                <a:latin typeface="Montserrat"/>
                <a:ea typeface="Montserrat"/>
                <a:cs typeface="Montserrat"/>
                <a:sym typeface="Montserrat"/>
              </a:defRPr>
            </a:lvl5pPr>
            <a:lvl6pPr lvl="5" rtl="0">
              <a:spcBef>
                <a:spcPts val="0"/>
              </a:spcBef>
              <a:spcAft>
                <a:spcPts val="0"/>
              </a:spcAft>
              <a:buClr>
                <a:schemeClr val="dk2"/>
              </a:buClr>
              <a:buSzPts val="2600"/>
              <a:buFont typeface="Montserrat"/>
              <a:buNone/>
              <a:defRPr sz="2600">
                <a:solidFill>
                  <a:schemeClr val="dk2"/>
                </a:solidFill>
                <a:latin typeface="Montserrat"/>
                <a:ea typeface="Montserrat"/>
                <a:cs typeface="Montserrat"/>
                <a:sym typeface="Montserrat"/>
              </a:defRPr>
            </a:lvl6pPr>
            <a:lvl7pPr lvl="6" rtl="0">
              <a:spcBef>
                <a:spcPts val="0"/>
              </a:spcBef>
              <a:spcAft>
                <a:spcPts val="0"/>
              </a:spcAft>
              <a:buClr>
                <a:schemeClr val="dk2"/>
              </a:buClr>
              <a:buSzPts val="2600"/>
              <a:buFont typeface="Montserrat"/>
              <a:buNone/>
              <a:defRPr sz="2600">
                <a:solidFill>
                  <a:schemeClr val="dk2"/>
                </a:solidFill>
                <a:latin typeface="Montserrat"/>
                <a:ea typeface="Montserrat"/>
                <a:cs typeface="Montserrat"/>
                <a:sym typeface="Montserrat"/>
              </a:defRPr>
            </a:lvl7pPr>
            <a:lvl8pPr lvl="7" rtl="0">
              <a:spcBef>
                <a:spcPts val="0"/>
              </a:spcBef>
              <a:spcAft>
                <a:spcPts val="0"/>
              </a:spcAft>
              <a:buClr>
                <a:schemeClr val="dk2"/>
              </a:buClr>
              <a:buSzPts val="2600"/>
              <a:buFont typeface="Montserrat"/>
              <a:buNone/>
              <a:defRPr sz="2600">
                <a:solidFill>
                  <a:schemeClr val="dk2"/>
                </a:solidFill>
                <a:latin typeface="Montserrat"/>
                <a:ea typeface="Montserrat"/>
                <a:cs typeface="Montserrat"/>
                <a:sym typeface="Montserrat"/>
              </a:defRPr>
            </a:lvl8pPr>
            <a:lvl9pPr lvl="8" rtl="0">
              <a:spcBef>
                <a:spcPts val="0"/>
              </a:spcBef>
              <a:spcAft>
                <a:spcPts val="0"/>
              </a:spcAft>
              <a:buClr>
                <a:schemeClr val="dk2"/>
              </a:buClr>
              <a:buSzPts val="2600"/>
              <a:buFont typeface="Montserrat"/>
              <a:buNone/>
              <a:defRPr sz="2600">
                <a:solidFill>
                  <a:schemeClr val="dk2"/>
                </a:solidFill>
                <a:latin typeface="Montserrat"/>
                <a:ea typeface="Montserrat"/>
                <a:cs typeface="Montserrat"/>
                <a:sym typeface="Montserrat"/>
              </a:defRPr>
            </a:lvl9pPr>
          </a:lstStyle>
          <a:p/>
        </p:txBody>
      </p:sp>
      <p:sp>
        <p:nvSpPr>
          <p:cNvPr id="19" name="Shape 19"/>
          <p:cNvSpPr txBox="1"/>
          <p:nvPr>
            <p:ph idx="1" type="body"/>
          </p:nvPr>
        </p:nvSpPr>
        <p:spPr>
          <a:xfrm>
            <a:off x="727650" y="1749950"/>
            <a:ext cx="7688700" cy="22611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Font typeface="Montserrat"/>
              <a:buChar char="●"/>
              <a:defRPr sz="1400">
                <a:latin typeface="Montserrat"/>
                <a:ea typeface="Montserrat"/>
                <a:cs typeface="Montserrat"/>
                <a:sym typeface="Montserrat"/>
              </a:defRPr>
            </a:lvl1pPr>
            <a:lvl2pPr indent="-317500" lvl="1" marL="914400" rtl="0">
              <a:spcBef>
                <a:spcPts val="1600"/>
              </a:spcBef>
              <a:spcAft>
                <a:spcPts val="0"/>
              </a:spcAft>
              <a:buSzPts val="1400"/>
              <a:buFont typeface="Montserrat"/>
              <a:buChar char="○"/>
              <a:defRPr sz="1400">
                <a:latin typeface="Montserrat"/>
                <a:ea typeface="Montserrat"/>
                <a:cs typeface="Montserrat"/>
                <a:sym typeface="Montserrat"/>
              </a:defRPr>
            </a:lvl2pPr>
            <a:lvl3pPr indent="-317500" lvl="2" marL="1371600" rtl="0">
              <a:spcBef>
                <a:spcPts val="1600"/>
              </a:spcBef>
              <a:spcAft>
                <a:spcPts val="0"/>
              </a:spcAft>
              <a:buSzPts val="1400"/>
              <a:buFont typeface="Montserrat"/>
              <a:buChar char="■"/>
              <a:defRPr sz="1400">
                <a:latin typeface="Montserrat"/>
                <a:ea typeface="Montserrat"/>
                <a:cs typeface="Montserrat"/>
                <a:sym typeface="Montserrat"/>
              </a:defRPr>
            </a:lvl3pPr>
            <a:lvl4pPr indent="-317500" lvl="3" marL="1828800" rtl="0">
              <a:spcBef>
                <a:spcPts val="1600"/>
              </a:spcBef>
              <a:spcAft>
                <a:spcPts val="0"/>
              </a:spcAft>
              <a:buSzPts val="1400"/>
              <a:buFont typeface="Montserrat"/>
              <a:buChar char="●"/>
              <a:defRPr sz="1400">
                <a:latin typeface="Montserrat"/>
                <a:ea typeface="Montserrat"/>
                <a:cs typeface="Montserrat"/>
                <a:sym typeface="Montserrat"/>
              </a:defRPr>
            </a:lvl4pPr>
            <a:lvl5pPr indent="-317500" lvl="4" marL="2286000" rtl="0">
              <a:spcBef>
                <a:spcPts val="1600"/>
              </a:spcBef>
              <a:spcAft>
                <a:spcPts val="0"/>
              </a:spcAft>
              <a:buSzPts val="1400"/>
              <a:buFont typeface="Montserrat"/>
              <a:buChar char="○"/>
              <a:defRPr sz="1400">
                <a:latin typeface="Montserrat"/>
                <a:ea typeface="Montserrat"/>
                <a:cs typeface="Montserrat"/>
                <a:sym typeface="Montserrat"/>
              </a:defRPr>
            </a:lvl5pPr>
            <a:lvl6pPr indent="-317500" lvl="5" marL="2743200" rtl="0">
              <a:spcBef>
                <a:spcPts val="1600"/>
              </a:spcBef>
              <a:spcAft>
                <a:spcPts val="0"/>
              </a:spcAft>
              <a:buSzPts val="1400"/>
              <a:buFont typeface="Montserrat"/>
              <a:buChar char="■"/>
              <a:defRPr sz="1400">
                <a:latin typeface="Montserrat"/>
                <a:ea typeface="Montserrat"/>
                <a:cs typeface="Montserrat"/>
                <a:sym typeface="Montserrat"/>
              </a:defRPr>
            </a:lvl6pPr>
            <a:lvl7pPr indent="-317500" lvl="6" marL="3200400" rtl="0">
              <a:spcBef>
                <a:spcPts val="1600"/>
              </a:spcBef>
              <a:spcAft>
                <a:spcPts val="0"/>
              </a:spcAft>
              <a:buSzPts val="1400"/>
              <a:buFont typeface="Montserrat"/>
              <a:buChar char="●"/>
              <a:defRPr sz="1400">
                <a:latin typeface="Montserrat"/>
                <a:ea typeface="Montserrat"/>
                <a:cs typeface="Montserrat"/>
                <a:sym typeface="Montserrat"/>
              </a:defRPr>
            </a:lvl7pPr>
            <a:lvl8pPr indent="-317500" lvl="7" marL="3657600" rtl="0">
              <a:spcBef>
                <a:spcPts val="1600"/>
              </a:spcBef>
              <a:spcAft>
                <a:spcPts val="0"/>
              </a:spcAft>
              <a:buSzPts val="1400"/>
              <a:buFont typeface="Montserrat"/>
              <a:buChar char="○"/>
              <a:defRPr sz="1400">
                <a:latin typeface="Montserrat"/>
                <a:ea typeface="Montserrat"/>
                <a:cs typeface="Montserrat"/>
                <a:sym typeface="Montserrat"/>
              </a:defRPr>
            </a:lvl8pPr>
            <a:lvl9pPr indent="-317500" lvl="8" marL="4114800" rtl="0">
              <a:spcBef>
                <a:spcPts val="1600"/>
              </a:spcBef>
              <a:spcAft>
                <a:spcPts val="1600"/>
              </a:spcAft>
              <a:buSzPts val="1400"/>
              <a:buFont typeface="Montserrat"/>
              <a:buChar char="■"/>
              <a:defRPr sz="1400">
                <a:latin typeface="Montserrat"/>
                <a:ea typeface="Montserrat"/>
                <a:cs typeface="Montserrat"/>
                <a:sym typeface="Montserrat"/>
              </a:defRPr>
            </a:lvl9pPr>
          </a:lstStyle>
          <a:p/>
        </p:txBody>
      </p:sp>
      <p:sp>
        <p:nvSpPr>
          <p:cNvPr id="20" name="Shape 2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title.pdf" id="21" name="Shape 21"/>
          <p:cNvPicPr preferRelativeResize="0"/>
          <p:nvPr/>
        </p:nvPicPr>
        <p:blipFill rotWithShape="1">
          <a:blip r:embed="rId2">
            <a:alphaModFix/>
          </a:blip>
          <a:srcRect b="0" l="0" r="0" t="88000"/>
          <a:stretch/>
        </p:blipFill>
        <p:spPr>
          <a:xfrm>
            <a:off x="0" y="-269075"/>
            <a:ext cx="9144000" cy="822950"/>
          </a:xfrm>
          <a:prstGeom prst="rect">
            <a:avLst/>
          </a:prstGeom>
          <a:noFill/>
          <a:ln>
            <a:noFill/>
          </a:ln>
        </p:spPr>
      </p:pic>
      <p:pic>
        <p:nvPicPr>
          <p:cNvPr descr="NYUAD-primary-white-Digital.eps" id="22" name="Shape 22"/>
          <p:cNvPicPr preferRelativeResize="0"/>
          <p:nvPr/>
        </p:nvPicPr>
        <p:blipFill rotWithShape="1">
          <a:blip r:embed="rId3">
            <a:alphaModFix/>
          </a:blip>
          <a:srcRect b="0" l="0" r="0" t="0"/>
          <a:stretch/>
        </p:blipFill>
        <p:spPr>
          <a:xfrm>
            <a:off x="33337" y="-58738"/>
            <a:ext cx="1812900" cy="666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8" name="Shape 28"/>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29" name="Shape 29"/>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0" name="Shape 30"/>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1" name="Shape 3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Shape 33"/>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rtl="0">
              <a:spcBef>
                <a:spcPts val="0"/>
              </a:spcBef>
              <a:spcAft>
                <a:spcPts val="0"/>
              </a:spcAft>
              <a:buClr>
                <a:srgbClr val="351C75"/>
              </a:buClr>
              <a:buSzPts val="3000"/>
              <a:buFont typeface="Montserrat"/>
              <a:buNone/>
              <a:defRPr sz="3000">
                <a:solidFill>
                  <a:srgbClr val="351C75"/>
                </a:solidFill>
                <a:latin typeface="Montserrat"/>
                <a:ea typeface="Montserrat"/>
                <a:cs typeface="Montserrat"/>
                <a:sym typeface="Montserrat"/>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34" name="Shape 3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YU reg slide">
  <p:cSld name="ONE_COLUMN_TEXT">
    <p:spTree>
      <p:nvGrpSpPr>
        <p:cNvPr id="35" name="Shape 35"/>
        <p:cNvGrpSpPr/>
        <p:nvPr/>
      </p:nvGrpSpPr>
      <p:grpSpPr>
        <a:xfrm>
          <a:off x="0" y="0"/>
          <a:ext cx="0" cy="0"/>
          <a:chOff x="0" y="0"/>
          <a:chExt cx="0" cy="0"/>
        </a:xfrm>
      </p:grpSpPr>
      <p:sp>
        <p:nvSpPr>
          <p:cNvPr id="36" name="Shape 36"/>
          <p:cNvSpPr txBox="1"/>
          <p:nvPr>
            <p:ph type="title"/>
          </p:nvPr>
        </p:nvSpPr>
        <p:spPr>
          <a:xfrm>
            <a:off x="730000" y="1318650"/>
            <a:ext cx="6516000" cy="1381500"/>
          </a:xfrm>
          <a:prstGeom prst="rect">
            <a:avLst/>
          </a:prstGeom>
        </p:spPr>
        <p:txBody>
          <a:bodyPr anchorCtr="0" anchor="t" bIns="91425" lIns="91425" spcFirstLastPara="1" rIns="91425" wrap="square" tIns="91425"/>
          <a:lstStyle>
            <a:lvl1pPr lvl="0" rtl="0">
              <a:spcBef>
                <a:spcPts val="0"/>
              </a:spcBef>
              <a:spcAft>
                <a:spcPts val="0"/>
              </a:spcAft>
              <a:buClr>
                <a:srgbClr val="351C75"/>
              </a:buClr>
              <a:buSzPts val="2600"/>
              <a:buFont typeface="Montserrat"/>
              <a:buNone/>
              <a:defRPr sz="2600">
                <a:solidFill>
                  <a:srgbClr val="351C75"/>
                </a:solidFill>
                <a:latin typeface="Montserrat"/>
                <a:ea typeface="Montserrat"/>
                <a:cs typeface="Montserrat"/>
                <a:sym typeface="Montserrat"/>
              </a:defRPr>
            </a:lvl1pPr>
            <a:lvl2pPr lvl="1" rtl="0">
              <a:spcBef>
                <a:spcPts val="0"/>
              </a:spcBef>
              <a:spcAft>
                <a:spcPts val="0"/>
              </a:spcAft>
              <a:buClr>
                <a:srgbClr val="351C75"/>
              </a:buClr>
              <a:buSzPts val="2600"/>
              <a:buFont typeface="Montserrat"/>
              <a:buNone/>
              <a:defRPr sz="2600">
                <a:solidFill>
                  <a:srgbClr val="351C75"/>
                </a:solidFill>
                <a:latin typeface="Montserrat"/>
                <a:ea typeface="Montserrat"/>
                <a:cs typeface="Montserrat"/>
                <a:sym typeface="Montserrat"/>
              </a:defRPr>
            </a:lvl2pPr>
            <a:lvl3pPr lvl="2" rtl="0">
              <a:spcBef>
                <a:spcPts val="0"/>
              </a:spcBef>
              <a:spcAft>
                <a:spcPts val="0"/>
              </a:spcAft>
              <a:buClr>
                <a:srgbClr val="351C75"/>
              </a:buClr>
              <a:buSzPts val="2600"/>
              <a:buFont typeface="Montserrat"/>
              <a:buNone/>
              <a:defRPr sz="2600">
                <a:solidFill>
                  <a:srgbClr val="351C75"/>
                </a:solidFill>
                <a:latin typeface="Montserrat"/>
                <a:ea typeface="Montserrat"/>
                <a:cs typeface="Montserrat"/>
                <a:sym typeface="Montserrat"/>
              </a:defRPr>
            </a:lvl3pPr>
            <a:lvl4pPr lvl="3" rtl="0">
              <a:spcBef>
                <a:spcPts val="0"/>
              </a:spcBef>
              <a:spcAft>
                <a:spcPts val="0"/>
              </a:spcAft>
              <a:buClr>
                <a:srgbClr val="351C75"/>
              </a:buClr>
              <a:buSzPts val="2600"/>
              <a:buFont typeface="Montserrat"/>
              <a:buNone/>
              <a:defRPr sz="2600">
                <a:solidFill>
                  <a:srgbClr val="351C75"/>
                </a:solidFill>
                <a:latin typeface="Montserrat"/>
                <a:ea typeface="Montserrat"/>
                <a:cs typeface="Montserrat"/>
                <a:sym typeface="Montserrat"/>
              </a:defRPr>
            </a:lvl4pPr>
            <a:lvl5pPr lvl="4" rtl="0">
              <a:spcBef>
                <a:spcPts val="0"/>
              </a:spcBef>
              <a:spcAft>
                <a:spcPts val="0"/>
              </a:spcAft>
              <a:buClr>
                <a:srgbClr val="351C75"/>
              </a:buClr>
              <a:buSzPts val="2600"/>
              <a:buFont typeface="Montserrat"/>
              <a:buNone/>
              <a:defRPr sz="2600">
                <a:solidFill>
                  <a:srgbClr val="351C75"/>
                </a:solidFill>
                <a:latin typeface="Montserrat"/>
                <a:ea typeface="Montserrat"/>
                <a:cs typeface="Montserrat"/>
                <a:sym typeface="Montserrat"/>
              </a:defRPr>
            </a:lvl5pPr>
            <a:lvl6pPr lvl="5" rtl="0">
              <a:spcBef>
                <a:spcPts val="0"/>
              </a:spcBef>
              <a:spcAft>
                <a:spcPts val="0"/>
              </a:spcAft>
              <a:buClr>
                <a:srgbClr val="351C75"/>
              </a:buClr>
              <a:buSzPts val="2600"/>
              <a:buFont typeface="Montserrat"/>
              <a:buNone/>
              <a:defRPr sz="2600">
                <a:solidFill>
                  <a:srgbClr val="351C75"/>
                </a:solidFill>
                <a:latin typeface="Montserrat"/>
                <a:ea typeface="Montserrat"/>
                <a:cs typeface="Montserrat"/>
                <a:sym typeface="Montserrat"/>
              </a:defRPr>
            </a:lvl6pPr>
            <a:lvl7pPr lvl="6" rtl="0">
              <a:spcBef>
                <a:spcPts val="0"/>
              </a:spcBef>
              <a:spcAft>
                <a:spcPts val="0"/>
              </a:spcAft>
              <a:buClr>
                <a:srgbClr val="351C75"/>
              </a:buClr>
              <a:buSzPts val="2600"/>
              <a:buFont typeface="Montserrat"/>
              <a:buNone/>
              <a:defRPr sz="2600">
                <a:solidFill>
                  <a:srgbClr val="351C75"/>
                </a:solidFill>
                <a:latin typeface="Montserrat"/>
                <a:ea typeface="Montserrat"/>
                <a:cs typeface="Montserrat"/>
                <a:sym typeface="Montserrat"/>
              </a:defRPr>
            </a:lvl7pPr>
            <a:lvl8pPr lvl="7" rtl="0">
              <a:spcBef>
                <a:spcPts val="0"/>
              </a:spcBef>
              <a:spcAft>
                <a:spcPts val="0"/>
              </a:spcAft>
              <a:buClr>
                <a:srgbClr val="351C75"/>
              </a:buClr>
              <a:buSzPts val="2600"/>
              <a:buFont typeface="Montserrat"/>
              <a:buNone/>
              <a:defRPr sz="2600">
                <a:solidFill>
                  <a:srgbClr val="351C75"/>
                </a:solidFill>
                <a:latin typeface="Montserrat"/>
                <a:ea typeface="Montserrat"/>
                <a:cs typeface="Montserrat"/>
                <a:sym typeface="Montserrat"/>
              </a:defRPr>
            </a:lvl8pPr>
            <a:lvl9pPr lvl="8" rtl="0">
              <a:spcBef>
                <a:spcPts val="0"/>
              </a:spcBef>
              <a:spcAft>
                <a:spcPts val="0"/>
              </a:spcAft>
              <a:buClr>
                <a:srgbClr val="351C75"/>
              </a:buClr>
              <a:buSzPts val="2600"/>
              <a:buFont typeface="Montserrat"/>
              <a:buNone/>
              <a:defRPr sz="2600">
                <a:solidFill>
                  <a:srgbClr val="351C75"/>
                </a:solidFill>
                <a:latin typeface="Montserrat"/>
                <a:ea typeface="Montserrat"/>
                <a:cs typeface="Montserrat"/>
                <a:sym typeface="Montserrat"/>
              </a:defRPr>
            </a:lvl9pPr>
          </a:lstStyle>
          <a:p/>
        </p:txBody>
      </p:sp>
      <p:sp>
        <p:nvSpPr>
          <p:cNvPr id="37" name="Shape 37"/>
          <p:cNvSpPr txBox="1"/>
          <p:nvPr>
            <p:ph idx="1" type="body"/>
          </p:nvPr>
        </p:nvSpPr>
        <p:spPr>
          <a:xfrm>
            <a:off x="721225" y="1791125"/>
            <a:ext cx="3300900" cy="15975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Font typeface="Montserrat"/>
              <a:buChar char="●"/>
              <a:defRPr>
                <a:latin typeface="Montserrat"/>
                <a:ea typeface="Montserrat"/>
                <a:cs typeface="Montserrat"/>
                <a:sym typeface="Montserrat"/>
              </a:defRPr>
            </a:lvl1pPr>
            <a:lvl2pPr indent="-298450" lvl="1" marL="914400" rtl="0">
              <a:spcBef>
                <a:spcPts val="1600"/>
              </a:spcBef>
              <a:spcAft>
                <a:spcPts val="0"/>
              </a:spcAft>
              <a:buSzPts val="1100"/>
              <a:buFont typeface="Montserrat"/>
              <a:buChar char="○"/>
              <a:defRPr>
                <a:latin typeface="Montserrat"/>
                <a:ea typeface="Montserrat"/>
                <a:cs typeface="Montserrat"/>
                <a:sym typeface="Montserrat"/>
              </a:defRPr>
            </a:lvl2pPr>
            <a:lvl3pPr indent="-298450" lvl="2" marL="1371600" rtl="0">
              <a:spcBef>
                <a:spcPts val="1600"/>
              </a:spcBef>
              <a:spcAft>
                <a:spcPts val="0"/>
              </a:spcAft>
              <a:buSzPts val="1100"/>
              <a:buFont typeface="Montserrat"/>
              <a:buChar char="■"/>
              <a:defRPr>
                <a:latin typeface="Montserrat"/>
                <a:ea typeface="Montserrat"/>
                <a:cs typeface="Montserrat"/>
                <a:sym typeface="Montserrat"/>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8" name="Shape 3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9" name="Shape 39"/>
        <p:cNvGrpSpPr/>
        <p:nvPr/>
      </p:nvGrpSpPr>
      <p:grpSpPr>
        <a:xfrm>
          <a:off x="0" y="0"/>
          <a:ext cx="0" cy="0"/>
          <a:chOff x="0" y="0"/>
          <a:chExt cx="0" cy="0"/>
        </a:xfrm>
      </p:grpSpPr>
      <p:grpSp>
        <p:nvGrpSpPr>
          <p:cNvPr id="40" name="Shape 40"/>
          <p:cNvGrpSpPr/>
          <p:nvPr/>
        </p:nvGrpSpPr>
        <p:grpSpPr>
          <a:xfrm>
            <a:off x="830392" y="4169130"/>
            <a:ext cx="745763" cy="45826"/>
            <a:chOff x="4580561" y="2589004"/>
            <a:chExt cx="1064464" cy="25200"/>
          </a:xfrm>
        </p:grpSpPr>
        <p:sp>
          <p:nvSpPr>
            <p:cNvPr id="41" name="Shape 4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3" name="Shape 43"/>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4" name="Shape 4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Shape 46"/>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47" name="Shape 47"/>
          <p:cNvGrpSpPr/>
          <p:nvPr/>
        </p:nvGrpSpPr>
        <p:grpSpPr>
          <a:xfrm>
            <a:off x="830392" y="1191256"/>
            <a:ext cx="745763" cy="45826"/>
            <a:chOff x="4580561" y="2589004"/>
            <a:chExt cx="1064464" cy="25200"/>
          </a:xfrm>
        </p:grpSpPr>
        <p:sp>
          <p:nvSpPr>
            <p:cNvPr id="48" name="Shape 4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 name="Shape 4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0" name="Shape 50"/>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51" name="Shape 51"/>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52" name="Shape 52"/>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53" name="Shape 5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4" name="Shape 54"/>
        <p:cNvGrpSpPr/>
        <p:nvPr/>
      </p:nvGrpSpPr>
      <p:grpSpPr>
        <a:xfrm>
          <a:off x="0" y="0"/>
          <a:ext cx="0" cy="0"/>
          <a:chOff x="0" y="0"/>
          <a:chExt cx="0" cy="0"/>
        </a:xfrm>
      </p:grpSpPr>
      <p:sp>
        <p:nvSpPr>
          <p:cNvPr id="55" name="Shape 55"/>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300"/>
              <a:buNone/>
              <a:defRPr/>
            </a:lvl1pPr>
          </a:lstStyle>
          <a:p/>
        </p:txBody>
      </p:sp>
      <p:sp>
        <p:nvSpPr>
          <p:cNvPr id="56" name="Shape 5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Shape 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omments" Target="../comments/comment1.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public.tableau.com/profile/kristina.rose#!/vizhome/DatamartCirculationforpresentation/CheckoutsandReturn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public.tableau.com/profile/kristina.rose#!/vizhome/Headcountsliveconnectionforserver/Dashboard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public.tableau.com/profile/kristina.rose#!/vizhome/CirculationDeskActivity/HourlyCirculationTransactionsbyPatronTyp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public.tableau.com/profile/kristina.rose#!/vizhome/duplicates/countsbycallnumbermajo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public.tableau.com/profile/kristina.rose#!/vizhome/ExampleCirculationbyCollection/CirculationEastAsianCollection" TargetMode="External"/><Relationship Id="rId4" Type="http://schemas.openxmlformats.org/officeDocument/2006/relationships/hyperlink" Target="https://public.tableau.com/profile/kristina.rose#!/vizhome/ExampleCirculationbyCollection/CirculationEastAsianCollecti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public.tableau.com/profile/kristina.rose#!/vizhome/Printusageacrossservices/Printusagebyusertyp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public.tableau.com/profile/kristina.rose#!/vizhome/dibnerstats/Circulationbyitemstatu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documents.el-una.org/154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hdl.handle.net/1853/56487" TargetMode="External"/><Relationship Id="rId4" Type="http://schemas.openxmlformats.org/officeDocument/2006/relationships/hyperlink" Target="https://doi.org/10.1080/15367967.2016.1184578" TargetMode="External"/><Relationship Id="rId5" Type="http://schemas.openxmlformats.org/officeDocument/2006/relationships/hyperlink" Target="https://doi.org/10.1080/15367967.2016.1184578" TargetMode="External"/><Relationship Id="rId6" Type="http://schemas.openxmlformats.org/officeDocument/2006/relationships/hyperlink" Target="https://doi.org/10.1080/15367967.2016.1184578" TargetMode="External"/><Relationship Id="rId7" Type="http://schemas.openxmlformats.org/officeDocument/2006/relationships/hyperlink" Target="https://www.tandfonline.com/doi/full/10.1080/15367967.2017.1394195?src=recsy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idx="4294967295" type="ctrTitle"/>
          </p:nvPr>
        </p:nvSpPr>
        <p:spPr>
          <a:xfrm>
            <a:off x="596175" y="1392950"/>
            <a:ext cx="8183700" cy="14736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3000">
                <a:solidFill>
                  <a:srgbClr val="351C75"/>
                </a:solidFill>
                <a:latin typeface="Montserrat"/>
                <a:ea typeface="Montserrat"/>
                <a:cs typeface="Montserrat"/>
                <a:sym typeface="Montserrat"/>
              </a:rPr>
              <a:t>Everyday Assessment and Workflow Management in Access Services via Tableau</a:t>
            </a:r>
            <a:endParaRPr sz="3000">
              <a:solidFill>
                <a:srgbClr val="351C75"/>
              </a:solidFill>
              <a:latin typeface="Montserrat"/>
              <a:ea typeface="Montserrat"/>
              <a:cs typeface="Montserrat"/>
              <a:sym typeface="Montserrat"/>
            </a:endParaRPr>
          </a:p>
        </p:txBody>
      </p:sp>
      <p:sp>
        <p:nvSpPr>
          <p:cNvPr id="72" name="Shape 72"/>
          <p:cNvSpPr txBox="1"/>
          <p:nvPr>
            <p:ph idx="4294967295" type="subTitle"/>
          </p:nvPr>
        </p:nvSpPr>
        <p:spPr>
          <a:xfrm>
            <a:off x="596177" y="3520950"/>
            <a:ext cx="7688100" cy="54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latin typeface="Montserrat"/>
                <a:ea typeface="Montserrat"/>
                <a:cs typeface="Montserrat"/>
                <a:sym typeface="Montserrat"/>
              </a:rPr>
              <a:t>Kristina Rose, Head, Access Services, NYU Libraries </a:t>
            </a:r>
            <a:endParaRPr sz="1400">
              <a:latin typeface="Montserrat"/>
              <a:ea typeface="Montserrat"/>
              <a:cs typeface="Montserrat"/>
              <a:sym typeface="Montserrat"/>
            </a:endParaRPr>
          </a:p>
          <a:p>
            <a:pPr indent="0" lvl="0" marL="0">
              <a:spcBef>
                <a:spcPts val="1600"/>
              </a:spcBef>
              <a:spcAft>
                <a:spcPts val="0"/>
              </a:spcAft>
              <a:buNone/>
            </a:pPr>
            <a:r>
              <a:rPr lang="en" sz="1400">
                <a:latin typeface="Montserrat"/>
                <a:ea typeface="Montserrat"/>
                <a:cs typeface="Montserrat"/>
                <a:sym typeface="Montserrat"/>
              </a:rPr>
              <a:t>Beth Daniel Lindsay, Librarian for Access Services &amp; Instruction, NYU Abu Dhabi</a:t>
            </a:r>
            <a:endParaRPr sz="1400">
              <a:latin typeface="Montserrat"/>
              <a:ea typeface="Montserrat"/>
              <a:cs typeface="Montserrat"/>
              <a:sym typeface="Montserrat"/>
            </a:endParaRPr>
          </a:p>
          <a:p>
            <a:pPr indent="0" lvl="0" marL="0">
              <a:spcBef>
                <a:spcPts val="1600"/>
              </a:spcBef>
              <a:spcAft>
                <a:spcPts val="1600"/>
              </a:spcAft>
              <a:buNone/>
            </a:pPr>
            <a:r>
              <a:t/>
            </a:r>
            <a:endParaRPr sz="1400"/>
          </a:p>
        </p:txBody>
      </p:sp>
      <p:pic>
        <p:nvPicPr>
          <p:cNvPr descr="title.pdf" id="73" name="Shape 73"/>
          <p:cNvPicPr preferRelativeResize="0"/>
          <p:nvPr/>
        </p:nvPicPr>
        <p:blipFill rotWithShape="1">
          <a:blip r:embed="rId3">
            <a:alphaModFix/>
          </a:blip>
          <a:srcRect b="0" l="0" r="0" t="88000"/>
          <a:stretch/>
        </p:blipFill>
        <p:spPr>
          <a:xfrm>
            <a:off x="0" y="-269075"/>
            <a:ext cx="9144000" cy="822950"/>
          </a:xfrm>
          <a:prstGeom prst="rect">
            <a:avLst/>
          </a:prstGeom>
          <a:noFill/>
          <a:ln>
            <a:noFill/>
          </a:ln>
        </p:spPr>
      </p:pic>
      <p:pic>
        <p:nvPicPr>
          <p:cNvPr descr="title.pdf" id="74" name="Shape 74"/>
          <p:cNvPicPr preferRelativeResize="0"/>
          <p:nvPr/>
        </p:nvPicPr>
        <p:blipFill rotWithShape="1">
          <a:blip r:embed="rId4">
            <a:alphaModFix/>
          </a:blip>
          <a:srcRect b="0" l="0" r="0" t="88000"/>
          <a:stretch/>
        </p:blipFill>
        <p:spPr>
          <a:xfrm>
            <a:off x="0" y="-269075"/>
            <a:ext cx="9144000" cy="822950"/>
          </a:xfrm>
          <a:prstGeom prst="rect">
            <a:avLst/>
          </a:prstGeom>
          <a:noFill/>
          <a:ln>
            <a:noFill/>
          </a:ln>
        </p:spPr>
      </p:pic>
      <p:pic>
        <p:nvPicPr>
          <p:cNvPr descr="NYUAD-primary-white-Digital.eps" id="75" name="Shape 75"/>
          <p:cNvPicPr preferRelativeResize="0"/>
          <p:nvPr/>
        </p:nvPicPr>
        <p:blipFill rotWithShape="1">
          <a:blip r:embed="rId5">
            <a:alphaModFix/>
          </a:blip>
          <a:srcRect b="0" l="0" r="0" t="0"/>
          <a:stretch/>
        </p:blipFill>
        <p:spPr>
          <a:xfrm>
            <a:off x="33337" y="-58738"/>
            <a:ext cx="1812900" cy="666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647225" y="10487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Observations</a:t>
            </a:r>
            <a:endParaRPr/>
          </a:p>
          <a:p>
            <a:pPr indent="0" lvl="0" marL="0" rtl="0">
              <a:spcBef>
                <a:spcPts val="0"/>
              </a:spcBef>
              <a:spcAft>
                <a:spcPts val="0"/>
              </a:spcAft>
              <a:buNone/>
            </a:pPr>
            <a:r>
              <a:t/>
            </a:r>
            <a:endParaRPr/>
          </a:p>
        </p:txBody>
      </p:sp>
      <p:sp>
        <p:nvSpPr>
          <p:cNvPr id="135" name="Shape 135"/>
          <p:cNvSpPr txBox="1"/>
          <p:nvPr>
            <p:ph idx="1" type="body"/>
          </p:nvPr>
        </p:nvSpPr>
        <p:spPr>
          <a:xfrm>
            <a:off x="727650" y="1749950"/>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Data promotes </a:t>
            </a:r>
            <a:r>
              <a:rPr b="1" lang="en" sz="2400"/>
              <a:t>understanding</a:t>
            </a:r>
            <a:r>
              <a:rPr lang="en" sz="2400"/>
              <a:t> &amp; can support </a:t>
            </a:r>
            <a:r>
              <a:rPr b="1" lang="en" sz="2400"/>
              <a:t>change </a:t>
            </a:r>
            <a:r>
              <a:rPr lang="en" sz="2400"/>
              <a:t>initiatives</a:t>
            </a:r>
            <a:endParaRPr sz="2400"/>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647225" y="10487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NYU’s Approach</a:t>
            </a:r>
            <a:endParaRPr/>
          </a:p>
        </p:txBody>
      </p:sp>
      <p:sp>
        <p:nvSpPr>
          <p:cNvPr id="141" name="Shape 141"/>
          <p:cNvSpPr txBox="1"/>
          <p:nvPr>
            <p:ph idx="1" type="body"/>
          </p:nvPr>
        </p:nvSpPr>
        <p:spPr>
          <a:xfrm>
            <a:off x="727650" y="1749950"/>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Single stop shop:  </a:t>
            </a:r>
            <a:r>
              <a:rPr lang="en" sz="2400"/>
              <a:t>Libraries Data Warehouse</a:t>
            </a:r>
            <a:endParaRPr sz="2400"/>
          </a:p>
          <a:p>
            <a:pPr indent="-317500" lvl="0" marL="457200" rtl="0">
              <a:lnSpc>
                <a:spcPct val="115000"/>
              </a:lnSpc>
              <a:spcBef>
                <a:spcPts val="0"/>
              </a:spcBef>
              <a:spcAft>
                <a:spcPts val="0"/>
              </a:spcAft>
              <a:buSzPts val="1400"/>
              <a:buChar char="●"/>
            </a:pPr>
            <a:r>
              <a:rPr lang="en"/>
              <a:t>ILS: Circulation &amp; Reserves</a:t>
            </a:r>
            <a:endParaRPr/>
          </a:p>
          <a:p>
            <a:pPr indent="-317500" lvl="0" marL="457200" rtl="0">
              <a:lnSpc>
                <a:spcPct val="115000"/>
              </a:lnSpc>
              <a:spcBef>
                <a:spcPts val="0"/>
              </a:spcBef>
              <a:spcAft>
                <a:spcPts val="0"/>
              </a:spcAft>
              <a:buSzPts val="1400"/>
              <a:buChar char="●"/>
            </a:pPr>
            <a:r>
              <a:rPr lang="en" sz="1400"/>
              <a:t>Resource sharing</a:t>
            </a:r>
            <a:endParaRPr sz="1400"/>
          </a:p>
          <a:p>
            <a:pPr indent="-317500" lvl="0" marL="457200">
              <a:lnSpc>
                <a:spcPct val="115000"/>
              </a:lnSpc>
              <a:spcBef>
                <a:spcPts val="0"/>
              </a:spcBef>
              <a:spcAft>
                <a:spcPts val="0"/>
              </a:spcAft>
              <a:buSzPts val="1400"/>
              <a:buChar char="●"/>
            </a:pPr>
            <a:r>
              <a:rPr lang="en" sz="1400"/>
              <a:t>Remote storage</a:t>
            </a:r>
            <a:endParaRPr sz="1400"/>
          </a:p>
          <a:p>
            <a:pPr indent="-317500" lvl="0" marL="457200" rtl="0">
              <a:lnSpc>
                <a:spcPct val="115000"/>
              </a:lnSpc>
              <a:spcBef>
                <a:spcPts val="0"/>
              </a:spcBef>
              <a:spcAft>
                <a:spcPts val="0"/>
              </a:spcAft>
              <a:buSzPts val="1400"/>
              <a:buChar char="●"/>
            </a:pPr>
            <a:r>
              <a:rPr lang="en" sz="1400"/>
              <a:t>Room Reservation</a:t>
            </a:r>
            <a:endParaRPr sz="1400"/>
          </a:p>
          <a:p>
            <a:pPr indent="-317500" lvl="0" marL="457200" rtl="0">
              <a:lnSpc>
                <a:spcPct val="115000"/>
              </a:lnSpc>
              <a:spcBef>
                <a:spcPts val="0"/>
              </a:spcBef>
              <a:spcAft>
                <a:spcPts val="0"/>
              </a:spcAft>
              <a:buSzPts val="1400"/>
              <a:buChar char="●"/>
            </a:pPr>
            <a:r>
              <a:rPr lang="en"/>
              <a:t>Bookstore orders</a:t>
            </a:r>
            <a:endParaRPr/>
          </a:p>
          <a:p>
            <a:pPr indent="-317500" lvl="0" marL="457200" rtl="0">
              <a:lnSpc>
                <a:spcPct val="115000"/>
              </a:lnSpc>
              <a:spcBef>
                <a:spcPts val="0"/>
              </a:spcBef>
              <a:spcAft>
                <a:spcPts val="0"/>
              </a:spcAft>
              <a:buSzPts val="1400"/>
              <a:buChar char="●"/>
            </a:pPr>
            <a:r>
              <a:rPr lang="en"/>
              <a:t>Workflow tools: inventory scanning</a:t>
            </a:r>
            <a:endParaRPr sz="1400"/>
          </a:p>
          <a:p>
            <a:pPr indent="0" lvl="0" marL="0" rtl="0">
              <a:lnSpc>
                <a:spcPct val="115000"/>
              </a:lnSpc>
              <a:spcBef>
                <a:spcPts val="0"/>
              </a:spcBef>
              <a:spcAft>
                <a:spcPts val="0"/>
              </a:spcAft>
              <a:buNone/>
            </a:pPr>
            <a:r>
              <a:t/>
            </a:r>
            <a:endParaRPr sz="1400"/>
          </a:p>
          <a:p>
            <a:pPr indent="0" lvl="0" marL="0">
              <a:spcBef>
                <a:spcPts val="0"/>
              </a:spcBef>
              <a:spcAft>
                <a:spcPts val="1600"/>
              </a:spcAft>
              <a:buNone/>
            </a:pPr>
            <a:r>
              <a:rPr lang="en" sz="2400"/>
              <a:t>Paired with </a:t>
            </a:r>
            <a:r>
              <a:rPr lang="en" sz="2400"/>
              <a:t>Tableau Desktop</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42425" y="9725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Why Tableau</a:t>
            </a:r>
            <a:endParaRPr/>
          </a:p>
        </p:txBody>
      </p:sp>
      <p:sp>
        <p:nvSpPr>
          <p:cNvPr id="147" name="Shape 147"/>
          <p:cNvSpPr txBox="1"/>
          <p:nvPr>
            <p:ph idx="1" type="body"/>
          </p:nvPr>
        </p:nvSpPr>
        <p:spPr>
          <a:xfrm>
            <a:off x="422850" y="1673750"/>
            <a:ext cx="4170600" cy="2261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800">
                <a:latin typeface="Montserrat Light"/>
                <a:ea typeface="Montserrat Light"/>
                <a:cs typeface="Montserrat Light"/>
                <a:sym typeface="Montserrat Light"/>
              </a:rPr>
              <a:t>Non-replication of effort </a:t>
            </a:r>
            <a:endParaRPr sz="1800">
              <a:latin typeface="Montserrat Light"/>
              <a:ea typeface="Montserrat Light"/>
              <a:cs typeface="Montserrat Light"/>
              <a:sym typeface="Montserrat Light"/>
            </a:endParaRPr>
          </a:p>
          <a:p>
            <a:pPr indent="0" lvl="0" marL="0" marR="0" rtl="0" algn="l">
              <a:lnSpc>
                <a:spcPct val="115000"/>
              </a:lnSpc>
              <a:spcBef>
                <a:spcPts val="1000"/>
              </a:spcBef>
              <a:spcAft>
                <a:spcPts val="0"/>
              </a:spcAft>
              <a:buNone/>
            </a:pPr>
            <a:r>
              <a:rPr lang="en" sz="1800">
                <a:latin typeface="Montserrat Light"/>
                <a:ea typeface="Montserrat Light"/>
                <a:cs typeface="Montserrat Light"/>
                <a:sym typeface="Montserrat Light"/>
              </a:rPr>
              <a:t>Data exploration</a:t>
            </a:r>
            <a:endParaRPr sz="1800">
              <a:latin typeface="Montserrat Light"/>
              <a:ea typeface="Montserrat Light"/>
              <a:cs typeface="Montserrat Light"/>
              <a:sym typeface="Montserrat Light"/>
            </a:endParaRPr>
          </a:p>
          <a:p>
            <a:pPr indent="0" lvl="0" marL="0" marR="0" rtl="0" algn="l">
              <a:lnSpc>
                <a:spcPct val="115000"/>
              </a:lnSpc>
              <a:spcBef>
                <a:spcPts val="1000"/>
              </a:spcBef>
              <a:spcAft>
                <a:spcPts val="0"/>
              </a:spcAft>
              <a:buNone/>
            </a:pPr>
            <a:r>
              <a:rPr lang="en" sz="1800">
                <a:latin typeface="Montserrat Light"/>
                <a:ea typeface="Montserrat Light"/>
                <a:cs typeface="Montserrat Light"/>
                <a:sym typeface="Montserrat Light"/>
              </a:rPr>
              <a:t>Superior filtering </a:t>
            </a:r>
            <a:endParaRPr sz="1800">
              <a:latin typeface="Montserrat Light"/>
              <a:ea typeface="Montserrat Light"/>
              <a:cs typeface="Montserrat Light"/>
              <a:sym typeface="Montserrat Light"/>
            </a:endParaRPr>
          </a:p>
          <a:p>
            <a:pPr indent="0" lvl="0" marL="0" marR="0" rtl="0" algn="l">
              <a:lnSpc>
                <a:spcPct val="115000"/>
              </a:lnSpc>
              <a:spcBef>
                <a:spcPts val="1000"/>
              </a:spcBef>
              <a:spcAft>
                <a:spcPts val="0"/>
              </a:spcAft>
              <a:buNone/>
            </a:pPr>
            <a:r>
              <a:rPr lang="en" sz="1800">
                <a:latin typeface="Montserrat Light"/>
                <a:ea typeface="Montserrat Light"/>
                <a:cs typeface="Montserrat Light"/>
                <a:sym typeface="Montserrat Light"/>
              </a:rPr>
              <a:t>Pre-set visualizations</a:t>
            </a:r>
            <a:endParaRPr sz="1800">
              <a:latin typeface="Montserrat Light"/>
              <a:ea typeface="Montserrat Light"/>
              <a:cs typeface="Montserrat Light"/>
              <a:sym typeface="Montserrat Light"/>
            </a:endParaRPr>
          </a:p>
          <a:p>
            <a:pPr indent="0" lvl="0" marL="0" marR="0" rtl="0" algn="l">
              <a:lnSpc>
                <a:spcPct val="115000"/>
              </a:lnSpc>
              <a:spcBef>
                <a:spcPts val="1000"/>
              </a:spcBef>
              <a:spcAft>
                <a:spcPts val="1000"/>
              </a:spcAft>
              <a:buNone/>
            </a:pPr>
            <a:r>
              <a:rPr lang="en" sz="1800">
                <a:latin typeface="Montserrat Light"/>
                <a:ea typeface="Montserrat Light"/>
                <a:cs typeface="Montserrat Light"/>
                <a:sym typeface="Montserrat Light"/>
              </a:rPr>
              <a:t>Easy to learn to the basics</a:t>
            </a:r>
            <a:endParaRPr sz="1800">
              <a:latin typeface="Montserrat Light"/>
              <a:ea typeface="Montserrat Light"/>
              <a:cs typeface="Montserrat Light"/>
              <a:sym typeface="Montserrat Light"/>
            </a:endParaRPr>
          </a:p>
        </p:txBody>
      </p:sp>
      <p:pic>
        <p:nvPicPr>
          <p:cNvPr id="148" name="Shape 148"/>
          <p:cNvPicPr preferRelativeResize="0"/>
          <p:nvPr/>
        </p:nvPicPr>
        <p:blipFill>
          <a:blip r:embed="rId3">
            <a:alphaModFix/>
          </a:blip>
          <a:stretch>
            <a:fillRect/>
          </a:stretch>
        </p:blipFill>
        <p:spPr>
          <a:xfrm>
            <a:off x="4695050" y="603750"/>
            <a:ext cx="4170600" cy="4392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647225" y="1048775"/>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Case Study: Copy Card Fill Stations</a:t>
            </a:r>
            <a:endParaRPr/>
          </a:p>
        </p:txBody>
      </p:sp>
      <p:sp>
        <p:nvSpPr>
          <p:cNvPr id="154" name="Shape 154"/>
          <p:cNvSpPr txBox="1"/>
          <p:nvPr>
            <p:ph idx="1" type="body"/>
          </p:nvPr>
        </p:nvSpPr>
        <p:spPr>
          <a:xfrm>
            <a:off x="727650" y="1826150"/>
            <a:ext cx="7688700" cy="3029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2400"/>
              <a:t>Lived Experience</a:t>
            </a:r>
            <a:endParaRPr b="1" sz="2400"/>
          </a:p>
          <a:p>
            <a:pPr indent="0" lvl="0" marL="0">
              <a:spcBef>
                <a:spcPts val="0"/>
              </a:spcBef>
              <a:spcAft>
                <a:spcPts val="0"/>
              </a:spcAft>
              <a:buNone/>
            </a:pPr>
            <a:r>
              <a:rPr lang="en" sz="2400"/>
              <a:t>“</a:t>
            </a:r>
            <a:r>
              <a:rPr lang="en" sz="2400"/>
              <a:t>Copycard recharge stations are </a:t>
            </a:r>
            <a:r>
              <a:rPr i="1" lang="en" sz="2400"/>
              <a:t>always </a:t>
            </a:r>
            <a:r>
              <a:rPr lang="en" sz="2400"/>
              <a:t>down”</a:t>
            </a:r>
            <a:endParaRPr sz="2400"/>
          </a:p>
          <a:p>
            <a:pPr indent="0" lvl="0" marL="0">
              <a:lnSpc>
                <a:spcPct val="100000"/>
              </a:lnSpc>
              <a:spcBef>
                <a:spcPts val="0"/>
              </a:spcBef>
              <a:spcAft>
                <a:spcPts val="0"/>
              </a:spcAft>
              <a:buNone/>
            </a:pPr>
            <a:r>
              <a:t/>
            </a:r>
            <a:endParaRPr sz="1000"/>
          </a:p>
          <a:p>
            <a:pPr indent="0" lvl="0" marL="0" rtl="0">
              <a:spcBef>
                <a:spcPts val="0"/>
              </a:spcBef>
              <a:spcAft>
                <a:spcPts val="0"/>
              </a:spcAft>
              <a:buNone/>
            </a:pPr>
            <a:r>
              <a:t/>
            </a:r>
            <a:endParaRPr b="1" sz="2400"/>
          </a:p>
          <a:p>
            <a:pPr indent="0" lvl="0" marL="0">
              <a:spcBef>
                <a:spcPts val="0"/>
              </a:spcBef>
              <a:spcAft>
                <a:spcPts val="0"/>
              </a:spcAft>
              <a:buNone/>
            </a:pPr>
            <a:r>
              <a:rPr b="1" lang="en" sz="2400"/>
              <a:t>Question</a:t>
            </a:r>
            <a:endParaRPr b="1" sz="2400"/>
          </a:p>
          <a:p>
            <a:pPr indent="0" lvl="0" marL="0" rtl="0">
              <a:spcBef>
                <a:spcPts val="0"/>
              </a:spcBef>
              <a:spcAft>
                <a:spcPts val="0"/>
              </a:spcAft>
              <a:buNone/>
            </a:pPr>
            <a:r>
              <a:rPr lang="en" sz="2400"/>
              <a:t>Really</a:t>
            </a:r>
            <a:r>
              <a:rPr lang="en" sz="2400"/>
              <a:t>? When and how often? Where does this fall in our priorities?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id="159" name="Shape 159"/>
          <p:cNvPicPr preferRelativeResize="0"/>
          <p:nvPr/>
        </p:nvPicPr>
        <p:blipFill>
          <a:blip r:embed="rId3">
            <a:alphaModFix/>
          </a:blip>
          <a:stretch>
            <a:fillRect/>
          </a:stretch>
        </p:blipFill>
        <p:spPr>
          <a:xfrm>
            <a:off x="3227213" y="105000"/>
            <a:ext cx="5525874" cy="5038501"/>
          </a:xfrm>
          <a:prstGeom prst="rect">
            <a:avLst/>
          </a:prstGeom>
          <a:noFill/>
          <a:ln>
            <a:noFill/>
          </a:ln>
        </p:spPr>
      </p:pic>
      <p:sp>
        <p:nvSpPr>
          <p:cNvPr id="160" name="Shape 160"/>
          <p:cNvSpPr txBox="1"/>
          <p:nvPr/>
        </p:nvSpPr>
        <p:spPr>
          <a:xfrm>
            <a:off x="340674" y="339250"/>
            <a:ext cx="3236400" cy="2514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3000">
                <a:solidFill>
                  <a:srgbClr val="351C75"/>
                </a:solidFill>
                <a:latin typeface="Montserrat"/>
                <a:ea typeface="Montserrat"/>
                <a:cs typeface="Montserrat"/>
                <a:sym typeface="Montserrat"/>
              </a:rPr>
              <a:t>Original File: Excel </a:t>
            </a:r>
            <a:endParaRPr b="1" sz="3000">
              <a:solidFill>
                <a:srgbClr val="351C75"/>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Shape 165"/>
          <p:cNvPicPr preferRelativeResize="0"/>
          <p:nvPr/>
        </p:nvPicPr>
        <p:blipFill rotWithShape="1">
          <a:blip r:embed="rId3">
            <a:alphaModFix/>
          </a:blip>
          <a:srcRect b="39609" l="0" r="0" t="0"/>
          <a:stretch/>
        </p:blipFill>
        <p:spPr>
          <a:xfrm>
            <a:off x="194725" y="1291625"/>
            <a:ext cx="8433224" cy="3936426"/>
          </a:xfrm>
          <a:prstGeom prst="rect">
            <a:avLst/>
          </a:prstGeom>
          <a:noFill/>
          <a:ln>
            <a:noFill/>
          </a:ln>
        </p:spPr>
      </p:pic>
      <p:pic>
        <p:nvPicPr>
          <p:cNvPr id="166" name="Shape 166"/>
          <p:cNvPicPr preferRelativeResize="0"/>
          <p:nvPr/>
        </p:nvPicPr>
        <p:blipFill rotWithShape="1">
          <a:blip r:embed="rId4">
            <a:alphaModFix/>
          </a:blip>
          <a:srcRect b="14821" l="0" r="53669" t="0"/>
          <a:stretch/>
        </p:blipFill>
        <p:spPr>
          <a:xfrm>
            <a:off x="4666950" y="-45325"/>
            <a:ext cx="4081152" cy="5273377"/>
          </a:xfrm>
          <a:prstGeom prst="rect">
            <a:avLst/>
          </a:prstGeom>
          <a:noFill/>
          <a:ln>
            <a:noFill/>
          </a:ln>
        </p:spPr>
      </p:pic>
      <p:sp>
        <p:nvSpPr>
          <p:cNvPr id="167" name="Shape 167"/>
          <p:cNvSpPr/>
          <p:nvPr/>
        </p:nvSpPr>
        <p:spPr>
          <a:xfrm>
            <a:off x="5228275" y="2914575"/>
            <a:ext cx="891900" cy="141600"/>
          </a:xfrm>
          <a:prstGeom prst="right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sz="1000"/>
          </a:p>
        </p:txBody>
      </p:sp>
      <p:sp>
        <p:nvSpPr>
          <p:cNvPr id="168" name="Shape 168"/>
          <p:cNvSpPr txBox="1"/>
          <p:nvPr/>
        </p:nvSpPr>
        <p:spPr>
          <a:xfrm>
            <a:off x="340673" y="339250"/>
            <a:ext cx="4887600" cy="1150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3000">
                <a:solidFill>
                  <a:schemeClr val="accent5"/>
                </a:solidFill>
                <a:latin typeface="Montserrat"/>
                <a:ea typeface="Montserrat"/>
                <a:cs typeface="Montserrat"/>
                <a:sym typeface="Montserrat"/>
              </a:rPr>
              <a:t>Speedy </a:t>
            </a:r>
            <a:r>
              <a:rPr b="1" lang="en" sz="3000">
                <a:solidFill>
                  <a:srgbClr val="351C75"/>
                </a:solidFill>
                <a:latin typeface="Montserrat"/>
                <a:ea typeface="Montserrat"/>
                <a:cs typeface="Montserrat"/>
                <a:sym typeface="Montserrat"/>
              </a:rPr>
              <a:t>analysis in Tableau</a:t>
            </a:r>
            <a:endParaRPr b="1" sz="3000">
              <a:solidFill>
                <a:srgbClr val="351C75"/>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id="173" name="Shape 173"/>
          <p:cNvPicPr preferRelativeResize="0"/>
          <p:nvPr/>
        </p:nvPicPr>
        <p:blipFill>
          <a:blip r:embed="rId4">
            <a:alphaModFix/>
          </a:blip>
          <a:stretch>
            <a:fillRect/>
          </a:stretch>
        </p:blipFill>
        <p:spPr>
          <a:xfrm>
            <a:off x="0" y="491425"/>
            <a:ext cx="9144000" cy="4887051"/>
          </a:xfrm>
          <a:prstGeom prst="rect">
            <a:avLst/>
          </a:prstGeom>
          <a:noFill/>
          <a:ln>
            <a:noFill/>
          </a:ln>
        </p:spPr>
      </p:pic>
      <p:sp>
        <p:nvSpPr>
          <p:cNvPr id="174" name="Shape 174"/>
          <p:cNvSpPr txBox="1"/>
          <p:nvPr>
            <p:ph type="title"/>
          </p:nvPr>
        </p:nvSpPr>
        <p:spPr>
          <a:xfrm>
            <a:off x="687451" y="580775"/>
            <a:ext cx="80742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Which case studies should we discuss?</a:t>
            </a:r>
            <a:endParaRPr/>
          </a:p>
        </p:txBody>
      </p:sp>
      <p:sp>
        <p:nvSpPr>
          <p:cNvPr id="175" name="Shape 175"/>
          <p:cNvSpPr txBox="1"/>
          <p:nvPr>
            <p:ph idx="1" type="body"/>
          </p:nvPr>
        </p:nvSpPr>
        <p:spPr>
          <a:xfrm>
            <a:off x="767863" y="1205750"/>
            <a:ext cx="7688700" cy="22611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AutoNum type="alphaUcPeriod"/>
            </a:pPr>
            <a:r>
              <a:rPr lang="en"/>
              <a:t>Policy analysis (late fines)</a:t>
            </a:r>
            <a:endParaRPr/>
          </a:p>
          <a:p>
            <a:pPr indent="-317500" lvl="0" marL="457200" rtl="0">
              <a:spcBef>
                <a:spcPts val="0"/>
              </a:spcBef>
              <a:spcAft>
                <a:spcPts val="0"/>
              </a:spcAft>
              <a:buSzPts val="1400"/>
              <a:buAutoNum type="alphaUcPeriod"/>
            </a:pPr>
            <a:r>
              <a:rPr lang="en"/>
              <a:t>Space usage based on headcount data</a:t>
            </a:r>
            <a:endParaRPr/>
          </a:p>
          <a:p>
            <a:pPr indent="-317500" lvl="0" marL="457200" rtl="0">
              <a:spcBef>
                <a:spcPts val="0"/>
              </a:spcBef>
              <a:spcAft>
                <a:spcPts val="0"/>
              </a:spcAft>
              <a:buSzPts val="1400"/>
              <a:buAutoNum type="alphaUcPeriod"/>
            </a:pPr>
            <a:r>
              <a:rPr lang="en"/>
              <a:t>Service desk hours, for changing hours and staffing levels</a:t>
            </a:r>
            <a:endParaRPr/>
          </a:p>
          <a:p>
            <a:pPr indent="-317500" lvl="0" marL="457200" rtl="0">
              <a:spcBef>
                <a:spcPts val="0"/>
              </a:spcBef>
              <a:spcAft>
                <a:spcPts val="0"/>
              </a:spcAft>
              <a:buSzPts val="1400"/>
              <a:buAutoNum type="alphaUcPeriod"/>
            </a:pPr>
            <a:r>
              <a:rPr lang="en"/>
              <a:t>Collections maintenance</a:t>
            </a:r>
            <a:endParaRPr/>
          </a:p>
          <a:p>
            <a:pPr indent="-317500" lvl="0" marL="457200" rtl="0">
              <a:spcBef>
                <a:spcPts val="0"/>
              </a:spcBef>
              <a:spcAft>
                <a:spcPts val="0"/>
              </a:spcAft>
              <a:buSzPts val="1400"/>
              <a:buAutoNum type="alphaUcPeriod"/>
            </a:pPr>
            <a:r>
              <a:rPr lang="en"/>
              <a:t>Annual reporting</a:t>
            </a:r>
            <a:endParaRPr/>
          </a:p>
          <a:p>
            <a:pPr indent="-317500" lvl="0" marL="457200" rtl="0">
              <a:spcBef>
                <a:spcPts val="0"/>
              </a:spcBef>
              <a:spcAft>
                <a:spcPts val="0"/>
              </a:spcAft>
              <a:buSzPts val="1400"/>
              <a:buAutoNum type="alphaUcPeriod"/>
            </a:pPr>
            <a:r>
              <a:rPr lang="en"/>
              <a:t>Usage across services (our collection, E-ZBorrow, ILL)</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647225" y="10487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Case study: </a:t>
            </a:r>
            <a:r>
              <a:rPr lang="en" u="sng">
                <a:solidFill>
                  <a:schemeClr val="hlink"/>
                </a:solidFill>
                <a:hlinkClick r:id="rId3"/>
              </a:rPr>
              <a:t>policy assessment</a:t>
            </a:r>
            <a:endParaRPr/>
          </a:p>
        </p:txBody>
      </p:sp>
      <p:sp>
        <p:nvSpPr>
          <p:cNvPr id="181" name="Shape 181"/>
          <p:cNvSpPr txBox="1"/>
          <p:nvPr>
            <p:ph idx="1" type="body"/>
          </p:nvPr>
        </p:nvSpPr>
        <p:spPr>
          <a:xfrm>
            <a:off x="727650" y="1749950"/>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800"/>
              <a:t>Lived Experience</a:t>
            </a:r>
            <a:endParaRPr b="1" sz="1800"/>
          </a:p>
          <a:p>
            <a:pPr indent="0" lvl="0" marL="0" rtl="0">
              <a:spcBef>
                <a:spcPts val="0"/>
              </a:spcBef>
              <a:spcAft>
                <a:spcPts val="0"/>
              </a:spcAft>
              <a:buNone/>
            </a:pPr>
            <a:r>
              <a:rPr lang="en" sz="1800"/>
              <a:t>NYU Abu Dhabi implemented blocks, then fines for users who return equipment late.</a:t>
            </a:r>
            <a:endParaRPr sz="1800"/>
          </a:p>
          <a:p>
            <a:pPr indent="0" lvl="0" marL="0" rtl="0">
              <a:lnSpc>
                <a:spcPct val="100000"/>
              </a:lnSpc>
              <a:spcBef>
                <a:spcPts val="0"/>
              </a:spcBef>
              <a:spcAft>
                <a:spcPts val="0"/>
              </a:spcAft>
              <a:buNone/>
            </a:pPr>
            <a:r>
              <a:t/>
            </a:r>
            <a:endParaRPr sz="1800"/>
          </a:p>
          <a:p>
            <a:pPr indent="0" lvl="0" marL="0" rtl="0">
              <a:spcBef>
                <a:spcPts val="0"/>
              </a:spcBef>
              <a:spcAft>
                <a:spcPts val="0"/>
              </a:spcAft>
              <a:buNone/>
            </a:pPr>
            <a:r>
              <a:rPr b="1" lang="en" sz="1800"/>
              <a:t>Questions</a:t>
            </a:r>
            <a:endParaRPr b="1" sz="1800"/>
          </a:p>
          <a:p>
            <a:pPr indent="0" lvl="0" marL="0" rtl="0">
              <a:spcBef>
                <a:spcPts val="0"/>
              </a:spcBef>
              <a:spcAft>
                <a:spcPts val="0"/>
              </a:spcAft>
              <a:buNone/>
            </a:pPr>
            <a:r>
              <a:rPr lang="en" sz="1800"/>
              <a:t>Do users return items on time more often after penalties?</a:t>
            </a:r>
            <a:endParaRPr b="1" sz="1800"/>
          </a:p>
          <a:p>
            <a:pPr indent="0" lvl="0" marL="0">
              <a:spcBef>
                <a:spcPts val="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687438" y="65412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Case study: </a:t>
            </a:r>
            <a:r>
              <a:rPr lang="en" u="sng">
                <a:solidFill>
                  <a:schemeClr val="hlink"/>
                </a:solidFill>
                <a:hlinkClick r:id="rId3"/>
              </a:rPr>
              <a:t>space usage</a:t>
            </a:r>
            <a:endParaRPr/>
          </a:p>
        </p:txBody>
      </p:sp>
      <p:sp>
        <p:nvSpPr>
          <p:cNvPr id="187" name="Shape 187"/>
          <p:cNvSpPr txBox="1"/>
          <p:nvPr>
            <p:ph idx="1" type="body"/>
          </p:nvPr>
        </p:nvSpPr>
        <p:spPr>
          <a:xfrm>
            <a:off x="767875" y="1355300"/>
            <a:ext cx="7688700" cy="3407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800"/>
              <a:t>Lived Experience</a:t>
            </a:r>
            <a:endParaRPr b="1" sz="1800"/>
          </a:p>
          <a:p>
            <a:pPr indent="0" lvl="0" marL="0" rtl="0">
              <a:spcBef>
                <a:spcPts val="0"/>
              </a:spcBef>
              <a:spcAft>
                <a:spcPts val="0"/>
              </a:spcAft>
              <a:buNone/>
            </a:pPr>
            <a:r>
              <a:rPr lang="en" sz="1800"/>
              <a:t>NYU Abu Dhabi moved campus in 2014. The new library is several times larger than the old library and has very different use patterns. Additionally, administrators visit the library in the mornings and see a large, empty space and suggest allocating space to other departments.</a:t>
            </a:r>
            <a:endParaRPr sz="1800"/>
          </a:p>
          <a:p>
            <a:pPr indent="0" lvl="0" marL="0" rtl="0">
              <a:lnSpc>
                <a:spcPct val="100000"/>
              </a:lnSpc>
              <a:spcBef>
                <a:spcPts val="0"/>
              </a:spcBef>
              <a:spcAft>
                <a:spcPts val="0"/>
              </a:spcAft>
              <a:buNone/>
            </a:pPr>
            <a:r>
              <a:t/>
            </a:r>
            <a:endParaRPr sz="1800"/>
          </a:p>
          <a:p>
            <a:pPr indent="0" lvl="0" marL="0" rtl="0">
              <a:spcBef>
                <a:spcPts val="0"/>
              </a:spcBef>
              <a:spcAft>
                <a:spcPts val="0"/>
              </a:spcAft>
              <a:buNone/>
            </a:pPr>
            <a:r>
              <a:rPr b="1" lang="en" sz="1800"/>
              <a:t>Questions</a:t>
            </a:r>
            <a:endParaRPr b="1" sz="1800"/>
          </a:p>
          <a:p>
            <a:pPr indent="0" lvl="0" marL="0" rtl="0">
              <a:spcBef>
                <a:spcPts val="0"/>
              </a:spcBef>
              <a:spcAft>
                <a:spcPts val="0"/>
              </a:spcAft>
              <a:buNone/>
            </a:pPr>
            <a:r>
              <a:rPr lang="en"/>
              <a:t> </a:t>
            </a:r>
            <a:r>
              <a:rPr lang="en" sz="1800"/>
              <a:t>When are users using the library? Which parts of the library are most popular? How popular are the group study rooms?</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647225" y="10487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Case study: </a:t>
            </a:r>
            <a:r>
              <a:rPr lang="en" sz="2400" u="sng">
                <a:solidFill>
                  <a:schemeClr val="hlink"/>
                </a:solidFill>
                <a:hlinkClick r:id="rId3"/>
              </a:rPr>
              <a:t>Library service desk hours</a:t>
            </a:r>
            <a:endParaRPr sz="2400"/>
          </a:p>
        </p:txBody>
      </p:sp>
      <p:sp>
        <p:nvSpPr>
          <p:cNvPr id="193" name="Shape 193"/>
          <p:cNvSpPr txBox="1"/>
          <p:nvPr>
            <p:ph idx="1" type="body"/>
          </p:nvPr>
        </p:nvSpPr>
        <p:spPr>
          <a:xfrm>
            <a:off x="727650" y="1902350"/>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800"/>
              <a:t>Lived Experience</a:t>
            </a:r>
            <a:endParaRPr b="1" sz="1800"/>
          </a:p>
          <a:p>
            <a:pPr indent="0" lvl="0" marL="0" rtl="0">
              <a:spcBef>
                <a:spcPts val="0"/>
              </a:spcBef>
              <a:spcAft>
                <a:spcPts val="0"/>
              </a:spcAft>
              <a:buNone/>
            </a:pPr>
            <a:r>
              <a:rPr lang="en" sz="1800"/>
              <a:t>“No one is ever here at 9 AM! Can we open the desk later in the summer?”</a:t>
            </a:r>
            <a:endParaRPr sz="1800"/>
          </a:p>
          <a:p>
            <a:pPr indent="0" lvl="0" marL="0" rtl="0">
              <a:lnSpc>
                <a:spcPct val="100000"/>
              </a:lnSpc>
              <a:spcBef>
                <a:spcPts val="0"/>
              </a:spcBef>
              <a:spcAft>
                <a:spcPts val="0"/>
              </a:spcAft>
              <a:buNone/>
            </a:pPr>
            <a:r>
              <a:t/>
            </a:r>
            <a:endParaRPr sz="1800"/>
          </a:p>
          <a:p>
            <a:pPr indent="0" lvl="0" marL="0" rtl="0">
              <a:spcBef>
                <a:spcPts val="0"/>
              </a:spcBef>
              <a:spcAft>
                <a:spcPts val="0"/>
              </a:spcAft>
              <a:buNone/>
            </a:pPr>
            <a:r>
              <a:rPr b="1" lang="en" sz="1800"/>
              <a:t>Questions</a:t>
            </a:r>
            <a:endParaRPr b="1" sz="1800"/>
          </a:p>
          <a:p>
            <a:pPr indent="0" lvl="0" marL="0" rtl="0">
              <a:spcBef>
                <a:spcPts val="0"/>
              </a:spcBef>
              <a:spcAft>
                <a:spcPts val="0"/>
              </a:spcAft>
              <a:buNone/>
            </a:pPr>
            <a:r>
              <a:rPr lang="en" sz="1800"/>
              <a:t>Is that true? Is it true for most days of the week or just Friday? If we change hours who will suffer?</a:t>
            </a:r>
            <a:endParaRPr b="1"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type="title"/>
          </p:nvPr>
        </p:nvSpPr>
        <p:spPr>
          <a:xfrm>
            <a:off x="647225" y="8963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Overview</a:t>
            </a:r>
            <a:endParaRPr/>
          </a:p>
        </p:txBody>
      </p:sp>
      <p:sp>
        <p:nvSpPr>
          <p:cNvPr id="81" name="Shape 81"/>
          <p:cNvSpPr txBox="1"/>
          <p:nvPr>
            <p:ph idx="1" type="body"/>
          </p:nvPr>
        </p:nvSpPr>
        <p:spPr>
          <a:xfrm>
            <a:off x="727650" y="1597550"/>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NYU Context</a:t>
            </a:r>
            <a:endParaRPr sz="1800"/>
          </a:p>
          <a:p>
            <a:pPr indent="0" lvl="0" marL="0">
              <a:spcBef>
                <a:spcPts val="1600"/>
              </a:spcBef>
              <a:spcAft>
                <a:spcPts val="0"/>
              </a:spcAft>
              <a:buNone/>
            </a:pPr>
            <a:r>
              <a:rPr lang="en" sz="1800"/>
              <a:t>Assessment in Access Services</a:t>
            </a:r>
            <a:endParaRPr sz="1800"/>
          </a:p>
          <a:p>
            <a:pPr indent="0" lvl="0" marL="0">
              <a:spcBef>
                <a:spcPts val="1600"/>
              </a:spcBef>
              <a:spcAft>
                <a:spcPts val="0"/>
              </a:spcAft>
              <a:buNone/>
            </a:pPr>
            <a:r>
              <a:rPr lang="en" sz="1800"/>
              <a:t>NYU’s Approach</a:t>
            </a:r>
            <a:endParaRPr sz="1800"/>
          </a:p>
          <a:p>
            <a:pPr indent="0" lvl="0" marL="0">
              <a:spcBef>
                <a:spcPts val="1600"/>
              </a:spcBef>
              <a:spcAft>
                <a:spcPts val="0"/>
              </a:spcAft>
              <a:buNone/>
            </a:pPr>
            <a:r>
              <a:rPr lang="en" sz="1800"/>
              <a:t>Why Tableau?</a:t>
            </a:r>
            <a:endParaRPr sz="1800"/>
          </a:p>
          <a:p>
            <a:pPr indent="0" lvl="0" marL="0">
              <a:spcBef>
                <a:spcPts val="1600"/>
              </a:spcBef>
              <a:spcAft>
                <a:spcPts val="0"/>
              </a:spcAft>
              <a:buNone/>
            </a:pPr>
            <a:r>
              <a:rPr lang="en" sz="1800"/>
              <a:t>Use Cases</a:t>
            </a:r>
            <a:endParaRPr sz="1800"/>
          </a:p>
          <a:p>
            <a:pPr indent="0" lvl="0" marL="0">
              <a:spcBef>
                <a:spcPts val="1600"/>
              </a:spcBef>
              <a:spcAft>
                <a:spcPts val="1600"/>
              </a:spcAft>
              <a:buNone/>
            </a:pPr>
            <a:r>
              <a:rPr lang="en" sz="1800"/>
              <a:t>Getting started &amp; other considerations</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647225" y="1048775"/>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Case study: </a:t>
            </a:r>
            <a:r>
              <a:rPr lang="en" u="sng">
                <a:solidFill>
                  <a:schemeClr val="hlink"/>
                </a:solidFill>
                <a:hlinkClick r:id="rId3"/>
              </a:rPr>
              <a:t>Collections maintenance</a:t>
            </a:r>
            <a:endParaRPr/>
          </a:p>
        </p:txBody>
      </p:sp>
      <p:sp>
        <p:nvSpPr>
          <p:cNvPr id="199" name="Shape 199"/>
          <p:cNvSpPr txBox="1"/>
          <p:nvPr>
            <p:ph idx="1" type="body"/>
          </p:nvPr>
        </p:nvSpPr>
        <p:spPr>
          <a:xfrm>
            <a:off x="727650" y="1749950"/>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800"/>
              <a:t>Lived Experience</a:t>
            </a:r>
            <a:endParaRPr b="1" sz="1800"/>
          </a:p>
          <a:p>
            <a:pPr indent="0" lvl="0" marL="0" rtl="0">
              <a:spcBef>
                <a:spcPts val="0"/>
              </a:spcBef>
              <a:spcAft>
                <a:spcPts val="0"/>
              </a:spcAft>
              <a:buNone/>
            </a:pPr>
            <a:r>
              <a:rPr lang="en" sz="1800"/>
              <a:t>“Our list of items for remote storage selection was run 8 weeks ago. Some of the items aren’t on the shelf now.”</a:t>
            </a:r>
            <a:endParaRPr sz="1800"/>
          </a:p>
          <a:p>
            <a:pPr indent="0" lvl="0" marL="0" rtl="0">
              <a:spcBef>
                <a:spcPts val="0"/>
              </a:spcBef>
              <a:spcAft>
                <a:spcPts val="0"/>
              </a:spcAft>
              <a:buNone/>
            </a:pPr>
            <a:r>
              <a:t/>
            </a:r>
            <a:endParaRPr sz="1800"/>
          </a:p>
          <a:p>
            <a:pPr indent="0" lvl="0" marL="0" rtl="0">
              <a:spcBef>
                <a:spcPts val="0"/>
              </a:spcBef>
              <a:spcAft>
                <a:spcPts val="0"/>
              </a:spcAft>
              <a:buNone/>
            </a:pPr>
            <a:r>
              <a:rPr lang="en" sz="1800"/>
              <a:t>“The DB collection is really crowded but we’ve already weeded. Is there more areas for deselection in adjacent collections? Can I get a list today?</a:t>
            </a:r>
            <a:endParaRPr sz="1800"/>
          </a:p>
          <a:p>
            <a:pPr indent="0" lvl="0" marL="0" rtl="0">
              <a:spcBef>
                <a:spcPts val="0"/>
              </a:spcBef>
              <a:spcAft>
                <a:spcPts val="0"/>
              </a:spcAft>
              <a:buNone/>
            </a:pPr>
            <a:r>
              <a:t/>
            </a:r>
            <a:endParaRPr b="1" sz="1800"/>
          </a:p>
          <a:p>
            <a:pPr indent="0" lvl="0" marL="0" rtl="0">
              <a:spcBef>
                <a:spcPts val="0"/>
              </a:spcBef>
              <a:spcAft>
                <a:spcPts val="0"/>
              </a:spcAft>
              <a:buNone/>
            </a:pPr>
            <a:r>
              <a:rPr b="1" lang="en" sz="1800"/>
              <a:t>Questions</a:t>
            </a:r>
            <a:endParaRPr b="1" sz="1800"/>
          </a:p>
          <a:p>
            <a:pPr indent="0" lvl="0" marL="0" rtl="0">
              <a:spcBef>
                <a:spcPts val="0"/>
              </a:spcBef>
              <a:spcAft>
                <a:spcPts val="0"/>
              </a:spcAft>
              <a:buNone/>
            </a:pPr>
            <a:r>
              <a:rPr lang="en" sz="1800"/>
              <a:t>How can we create real-time, easy to access lists?</a:t>
            </a:r>
            <a:endParaRPr b="1" sz="1800"/>
          </a:p>
          <a:p>
            <a:pPr indent="0" lvl="0" marL="0" rtl="0">
              <a:spcBef>
                <a:spcPts val="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647225" y="10487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Case study: </a:t>
            </a:r>
            <a:r>
              <a:rPr lang="en" u="sng">
                <a:solidFill>
                  <a:schemeClr val="hlink"/>
                </a:solidFill>
                <a:hlinkClick r:id="rId3"/>
              </a:rPr>
              <a:t>Collections </a:t>
            </a:r>
            <a:r>
              <a:rPr lang="en" u="sng">
                <a:solidFill>
                  <a:schemeClr val="hlink"/>
                </a:solidFill>
                <a:hlinkClick r:id="rId4"/>
              </a:rPr>
              <a:t>maintenance</a:t>
            </a:r>
            <a:endParaRPr/>
          </a:p>
        </p:txBody>
      </p:sp>
      <p:sp>
        <p:nvSpPr>
          <p:cNvPr id="205" name="Shape 205"/>
          <p:cNvSpPr txBox="1"/>
          <p:nvPr>
            <p:ph idx="1" type="body"/>
          </p:nvPr>
        </p:nvSpPr>
        <p:spPr>
          <a:xfrm>
            <a:off x="727650" y="1749950"/>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800"/>
              <a:t>Lived Experience</a:t>
            </a:r>
            <a:endParaRPr b="1" sz="1800"/>
          </a:p>
          <a:p>
            <a:pPr indent="0" lvl="0" marL="0" rtl="0">
              <a:spcBef>
                <a:spcPts val="0"/>
              </a:spcBef>
              <a:spcAft>
                <a:spcPts val="0"/>
              </a:spcAft>
              <a:buNone/>
            </a:pPr>
            <a:r>
              <a:rPr lang="en" sz="1800"/>
              <a:t>“There’s no room in East Asian reading room for a new collection of Japanese comics.” </a:t>
            </a:r>
            <a:endParaRPr sz="1800"/>
          </a:p>
          <a:p>
            <a:pPr indent="0" lvl="0" marL="0" rtl="0">
              <a:spcBef>
                <a:spcPts val="0"/>
              </a:spcBef>
              <a:spcAft>
                <a:spcPts val="0"/>
              </a:spcAft>
              <a:buNone/>
            </a:pPr>
            <a:r>
              <a:t/>
            </a:r>
            <a:endParaRPr sz="1800"/>
          </a:p>
          <a:p>
            <a:pPr indent="0" lvl="0" marL="0" rtl="0">
              <a:spcBef>
                <a:spcPts val="0"/>
              </a:spcBef>
              <a:spcAft>
                <a:spcPts val="0"/>
              </a:spcAft>
              <a:buNone/>
            </a:pPr>
            <a:r>
              <a:rPr lang="en" sz="1800"/>
              <a:t>“I’m not sure which parts of the collection we should keep onsite. What’s being used? Who’s using it?</a:t>
            </a:r>
            <a:endParaRPr sz="1800"/>
          </a:p>
          <a:p>
            <a:pPr indent="0" lvl="0" marL="0" rtl="0">
              <a:lnSpc>
                <a:spcPct val="100000"/>
              </a:lnSpc>
              <a:spcBef>
                <a:spcPts val="0"/>
              </a:spcBef>
              <a:spcAft>
                <a:spcPts val="0"/>
              </a:spcAft>
              <a:buNone/>
            </a:pPr>
            <a:r>
              <a:t/>
            </a:r>
            <a:endParaRPr sz="1800"/>
          </a:p>
          <a:p>
            <a:pPr indent="0" lvl="0" marL="0" rtl="0">
              <a:spcBef>
                <a:spcPts val="0"/>
              </a:spcBef>
              <a:spcAft>
                <a:spcPts val="0"/>
              </a:spcAft>
              <a:buNone/>
            </a:pPr>
            <a:r>
              <a:rPr b="1" lang="en" sz="1800"/>
              <a:t>Questions</a:t>
            </a:r>
            <a:endParaRPr b="1" sz="1800"/>
          </a:p>
          <a:p>
            <a:pPr indent="0" lvl="0" marL="0" rtl="0">
              <a:spcBef>
                <a:spcPts val="0"/>
              </a:spcBef>
              <a:spcAft>
                <a:spcPts val="0"/>
              </a:spcAft>
              <a:buNone/>
            </a:pPr>
            <a:r>
              <a:rPr lang="en" sz="1800"/>
              <a:t>How can we identify candidates for remote storage selection in collaboration with subject selector? </a:t>
            </a:r>
            <a:endParaRPr b="1" sz="1800"/>
          </a:p>
          <a:p>
            <a:pPr indent="0" lvl="0" marL="0">
              <a:spcBef>
                <a:spcPts val="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647225" y="10487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Case study: </a:t>
            </a:r>
            <a:r>
              <a:rPr lang="en" u="sng">
                <a:solidFill>
                  <a:schemeClr val="hlink"/>
                </a:solidFill>
                <a:hlinkClick r:id="rId3"/>
              </a:rPr>
              <a:t>Usage across services</a:t>
            </a:r>
            <a:endParaRPr/>
          </a:p>
        </p:txBody>
      </p:sp>
      <p:sp>
        <p:nvSpPr>
          <p:cNvPr id="211" name="Shape 211"/>
          <p:cNvSpPr txBox="1"/>
          <p:nvPr>
            <p:ph idx="1" type="body"/>
          </p:nvPr>
        </p:nvSpPr>
        <p:spPr>
          <a:xfrm>
            <a:off x="727650" y="1830525"/>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800"/>
              <a:t>Lived Experience</a:t>
            </a:r>
            <a:endParaRPr b="1" sz="2400"/>
          </a:p>
          <a:p>
            <a:pPr indent="0" lvl="0" marL="0" rtl="0">
              <a:lnSpc>
                <a:spcPct val="150000"/>
              </a:lnSpc>
              <a:spcBef>
                <a:spcPts val="0"/>
              </a:spcBef>
              <a:spcAft>
                <a:spcPts val="0"/>
              </a:spcAft>
              <a:buNone/>
            </a:pPr>
            <a:r>
              <a:rPr lang="en" sz="1800"/>
              <a:t>“E-ZBorrow will reduce ILL Borrowing”</a:t>
            </a:r>
            <a:endParaRPr sz="1800"/>
          </a:p>
          <a:p>
            <a:pPr indent="0" lvl="0" marL="0" rtl="0">
              <a:lnSpc>
                <a:spcPct val="150000"/>
              </a:lnSpc>
              <a:spcBef>
                <a:spcPts val="0"/>
              </a:spcBef>
              <a:spcAft>
                <a:spcPts val="0"/>
              </a:spcAft>
              <a:buNone/>
            </a:pPr>
            <a:r>
              <a:rPr lang="en" sz="1800"/>
              <a:t>“Print is going down.”</a:t>
            </a:r>
            <a:endParaRPr sz="1800"/>
          </a:p>
          <a:p>
            <a:pPr indent="0" lvl="0" marL="0" rtl="0">
              <a:spcBef>
                <a:spcPts val="0"/>
              </a:spcBef>
              <a:spcAft>
                <a:spcPts val="0"/>
              </a:spcAft>
              <a:buNone/>
            </a:pPr>
            <a:r>
              <a:rPr b="1" lang="en" sz="1800"/>
              <a:t>Questions</a:t>
            </a:r>
            <a:endParaRPr b="1" sz="1800"/>
          </a:p>
          <a:p>
            <a:pPr indent="0" lvl="0" marL="0" rtl="0">
              <a:spcBef>
                <a:spcPts val="0"/>
              </a:spcBef>
              <a:spcAft>
                <a:spcPts val="0"/>
              </a:spcAft>
              <a:buNone/>
            </a:pPr>
            <a:r>
              <a:rPr lang="en" sz="1800"/>
              <a:t>What are the trends in print usage for all three services? How can we see data from three systems in one place?</a:t>
            </a:r>
            <a:endParaRPr sz="1800"/>
          </a:p>
          <a:p>
            <a:pPr indent="0" lvl="0" marL="0">
              <a:spcBef>
                <a:spcPts val="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647225" y="10487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Case Study: </a:t>
            </a:r>
            <a:r>
              <a:rPr lang="en" u="sng">
                <a:solidFill>
                  <a:schemeClr val="hlink"/>
                </a:solidFill>
                <a:hlinkClick r:id="rId3"/>
              </a:rPr>
              <a:t>Annual Reporting</a:t>
            </a:r>
            <a:endParaRPr/>
          </a:p>
        </p:txBody>
      </p:sp>
      <p:sp>
        <p:nvSpPr>
          <p:cNvPr id="217" name="Shape 217"/>
          <p:cNvSpPr txBox="1"/>
          <p:nvPr>
            <p:ph idx="1" type="body"/>
          </p:nvPr>
        </p:nvSpPr>
        <p:spPr>
          <a:xfrm>
            <a:off x="727650" y="1749950"/>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800"/>
              <a:t>Lived Experience</a:t>
            </a:r>
            <a:endParaRPr b="1" sz="2400"/>
          </a:p>
          <a:p>
            <a:pPr indent="0" lvl="0" marL="0" rtl="0">
              <a:spcBef>
                <a:spcPts val="0"/>
              </a:spcBef>
              <a:spcAft>
                <a:spcPts val="0"/>
              </a:spcAft>
              <a:buNone/>
            </a:pPr>
            <a:r>
              <a:rPr lang="en" sz="1800"/>
              <a:t>“How many DVDs circulated in last year?” </a:t>
            </a:r>
            <a:endParaRPr sz="1800"/>
          </a:p>
          <a:p>
            <a:pPr indent="0" lvl="0" marL="0" rtl="0">
              <a:spcBef>
                <a:spcPts val="0"/>
              </a:spcBef>
              <a:spcAft>
                <a:spcPts val="0"/>
              </a:spcAft>
              <a:buNone/>
            </a:pPr>
            <a:r>
              <a:t/>
            </a:r>
            <a:endParaRPr sz="1800"/>
          </a:p>
          <a:p>
            <a:pPr indent="0" lvl="0" marL="0" rtl="0">
              <a:spcBef>
                <a:spcPts val="0"/>
              </a:spcBef>
              <a:spcAft>
                <a:spcPts val="0"/>
              </a:spcAft>
              <a:buNone/>
            </a:pPr>
            <a:r>
              <a:rPr lang="en" sz="1800"/>
              <a:t>“I need some circ stats by tomorrow!”</a:t>
            </a:r>
            <a:endParaRPr sz="1800"/>
          </a:p>
          <a:p>
            <a:pPr indent="0" lvl="0" marL="0" rtl="0">
              <a:spcBef>
                <a:spcPts val="0"/>
              </a:spcBef>
              <a:spcAft>
                <a:spcPts val="0"/>
              </a:spcAft>
              <a:buNone/>
            </a:pPr>
            <a:r>
              <a:t/>
            </a:r>
            <a:endParaRPr sz="1800"/>
          </a:p>
          <a:p>
            <a:pPr indent="0" lvl="0" marL="0" rtl="0">
              <a:spcBef>
                <a:spcPts val="0"/>
              </a:spcBef>
              <a:spcAft>
                <a:spcPts val="0"/>
              </a:spcAft>
              <a:buNone/>
            </a:pPr>
            <a:r>
              <a:rPr b="1" lang="en" sz="1800"/>
              <a:t>Questions</a:t>
            </a:r>
            <a:endParaRPr b="1" sz="1800"/>
          </a:p>
          <a:p>
            <a:pPr indent="0" lvl="0" marL="0" rtl="0">
              <a:spcBef>
                <a:spcPts val="0"/>
              </a:spcBef>
              <a:spcAft>
                <a:spcPts val="0"/>
              </a:spcAft>
              <a:buNone/>
            </a:pPr>
            <a:r>
              <a:rPr lang="en" sz="1800"/>
              <a:t>How can we most sustainably and quickly answer questions about usage from various stakeholders? How do we ensure we are all counting the same things? </a:t>
            </a:r>
            <a:endParaRPr sz="1800"/>
          </a:p>
          <a:p>
            <a:pPr indent="0" lvl="0" marL="0" rtl="0">
              <a:spcBef>
                <a:spcPts val="0"/>
              </a:spcBef>
              <a:spcAft>
                <a:spcPts val="0"/>
              </a:spcAft>
              <a:buNone/>
            </a:pPr>
            <a:r>
              <a:t/>
            </a:r>
            <a:endParaRPr b="1" sz="1800"/>
          </a:p>
          <a:p>
            <a:pPr indent="0" lvl="0" marL="0" rtl="0">
              <a:spcBef>
                <a:spcPts val="0"/>
              </a:spcBef>
              <a:spcAft>
                <a:spcPts val="0"/>
              </a:spcAft>
              <a:buNone/>
            </a:pPr>
            <a:r>
              <a:t/>
            </a:r>
            <a:endParaRPr sz="1800"/>
          </a:p>
          <a:p>
            <a:pPr indent="0" lvl="0" marL="0" rtl="0">
              <a:spcBef>
                <a:spcPts val="0"/>
              </a:spcBef>
              <a:spcAft>
                <a:spcPts val="0"/>
              </a:spcAft>
              <a:buNone/>
            </a:pPr>
            <a:r>
              <a:t/>
            </a:r>
            <a:endParaRPr sz="1800"/>
          </a:p>
          <a:p>
            <a:pPr indent="0" lvl="0" marL="0">
              <a:spcBef>
                <a:spcPts val="0"/>
              </a:spcBef>
              <a:spcAft>
                <a:spcPts val="0"/>
              </a:spcAft>
              <a:buNone/>
            </a:pPr>
            <a:r>
              <a:t/>
            </a:r>
            <a:endParaRPr/>
          </a:p>
          <a:p>
            <a:pPr indent="0" lvl="0" marL="0">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647225" y="10487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Getting Started</a:t>
            </a:r>
            <a:endParaRPr/>
          </a:p>
        </p:txBody>
      </p:sp>
      <p:sp>
        <p:nvSpPr>
          <p:cNvPr id="223" name="Shape 223"/>
          <p:cNvSpPr txBox="1"/>
          <p:nvPr>
            <p:ph idx="1" type="body"/>
          </p:nvPr>
        </p:nvSpPr>
        <p:spPr>
          <a:xfrm>
            <a:off x="727650" y="1749950"/>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Look at Tableau Public (and download it today!)</a:t>
            </a:r>
            <a:endParaRPr sz="1800"/>
          </a:p>
          <a:p>
            <a:pPr indent="0" lvl="0" marL="0">
              <a:spcBef>
                <a:spcPts val="1600"/>
              </a:spcBef>
              <a:spcAft>
                <a:spcPts val="0"/>
              </a:spcAft>
              <a:buNone/>
            </a:pPr>
            <a:r>
              <a:rPr lang="en" sz="1800"/>
              <a:t>Tableau help</a:t>
            </a:r>
            <a:endParaRPr sz="1800"/>
          </a:p>
          <a:p>
            <a:pPr indent="0" lvl="0" marL="0">
              <a:spcBef>
                <a:spcPts val="1600"/>
              </a:spcBef>
              <a:spcAft>
                <a:spcPts val="1600"/>
              </a:spcAft>
              <a:buNone/>
            </a:pPr>
            <a:r>
              <a:rPr lang="en" sz="1800"/>
              <a:t>Learning your data is actually harder than learning Tableau</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647225" y="10487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Future directions</a:t>
            </a:r>
            <a:endParaRPr/>
          </a:p>
        </p:txBody>
      </p:sp>
      <p:sp>
        <p:nvSpPr>
          <p:cNvPr id="229" name="Shape 229"/>
          <p:cNvSpPr txBox="1"/>
          <p:nvPr>
            <p:ph idx="1" type="body"/>
          </p:nvPr>
        </p:nvSpPr>
        <p:spPr>
          <a:xfrm>
            <a:off x="727650" y="1749950"/>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Looking at usage holistically</a:t>
            </a:r>
            <a:endParaRPr sz="1800"/>
          </a:p>
          <a:p>
            <a:pPr indent="0" lvl="0" marL="0">
              <a:spcBef>
                <a:spcPts val="1600"/>
              </a:spcBef>
              <a:spcAft>
                <a:spcPts val="0"/>
              </a:spcAft>
              <a:buNone/>
            </a:pPr>
            <a:r>
              <a:rPr lang="en" sz="1800"/>
              <a:t>Using Tableau as reporting tool</a:t>
            </a:r>
            <a:endParaRPr sz="1800"/>
          </a:p>
          <a:p>
            <a:pPr indent="0" lvl="0" marL="0">
              <a:spcBef>
                <a:spcPts val="1600"/>
              </a:spcBef>
              <a:spcAft>
                <a:spcPts val="0"/>
              </a:spcAft>
              <a:buNone/>
            </a:pPr>
            <a:r>
              <a:rPr lang="en" sz="1800"/>
              <a:t>Tableau Server</a:t>
            </a:r>
            <a:endParaRPr sz="1800"/>
          </a:p>
          <a:p>
            <a:pPr indent="0" lvl="0" marL="0">
              <a:spcBef>
                <a:spcPts val="1600"/>
              </a:spcBef>
              <a:spcAft>
                <a:spcPts val="1600"/>
              </a:spcAft>
              <a:buNone/>
            </a:pPr>
            <a:r>
              <a:rPr lang="en" sz="1800"/>
              <a:t>Continuity in the face of staffing changes</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647225" y="1048775"/>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Questions &amp; Thank you!</a:t>
            </a:r>
            <a:endParaRPr/>
          </a:p>
        </p:txBody>
      </p:sp>
      <p:sp>
        <p:nvSpPr>
          <p:cNvPr id="235" name="Shape 235"/>
          <p:cNvSpPr txBox="1"/>
          <p:nvPr>
            <p:ph idx="1" type="body"/>
          </p:nvPr>
        </p:nvSpPr>
        <p:spPr>
          <a:xfrm>
            <a:off x="727650" y="1749950"/>
            <a:ext cx="38493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Kristina Rose</a:t>
            </a:r>
            <a:endParaRPr/>
          </a:p>
          <a:p>
            <a:pPr indent="0" lvl="0" marL="0">
              <a:spcBef>
                <a:spcPts val="1600"/>
              </a:spcBef>
              <a:spcAft>
                <a:spcPts val="0"/>
              </a:spcAft>
              <a:buNone/>
            </a:pPr>
            <a:r>
              <a:rPr lang="en"/>
              <a:t>kristina.rose@nyu.edu</a:t>
            </a:r>
            <a:endParaRPr/>
          </a:p>
          <a:p>
            <a:pPr indent="0" lvl="0" marL="0" rtl="0">
              <a:spcBef>
                <a:spcPts val="1600"/>
              </a:spcBef>
              <a:spcAft>
                <a:spcPts val="1600"/>
              </a:spcAft>
              <a:buNone/>
            </a:pPr>
            <a:r>
              <a:t/>
            </a:r>
            <a:endParaRPr/>
          </a:p>
        </p:txBody>
      </p:sp>
      <p:sp>
        <p:nvSpPr>
          <p:cNvPr id="236" name="Shape 236"/>
          <p:cNvSpPr txBox="1"/>
          <p:nvPr>
            <p:ph idx="1" type="body"/>
          </p:nvPr>
        </p:nvSpPr>
        <p:spPr>
          <a:xfrm>
            <a:off x="4576950" y="1749950"/>
            <a:ext cx="3849300" cy="2261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Beth Daniel Lindsay</a:t>
            </a:r>
            <a:endParaRPr/>
          </a:p>
          <a:p>
            <a:pPr indent="0" lvl="0" marL="0">
              <a:spcBef>
                <a:spcPts val="1600"/>
              </a:spcBef>
              <a:spcAft>
                <a:spcPts val="0"/>
              </a:spcAft>
              <a:buNone/>
            </a:pPr>
            <a:r>
              <a:rPr lang="en"/>
              <a:t>bethdlindsay@gmail.com</a:t>
            </a:r>
            <a:endParaRPr/>
          </a:p>
          <a:p>
            <a:pPr indent="0" lvl="0" marL="0" rtl="0">
              <a:spcBef>
                <a:spcPts val="1600"/>
              </a:spcBef>
              <a:spcAft>
                <a:spcPts val="0"/>
              </a:spcAft>
              <a:buNone/>
            </a:pPr>
            <a:r>
              <a:rPr lang="en"/>
              <a:t>@bethdlindsay</a:t>
            </a:r>
            <a:endParaRPr/>
          </a:p>
          <a:p>
            <a:pPr indent="0" lvl="0" marL="0" rtl="0">
              <a:spcBef>
                <a:spcPts val="160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647225" y="10487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Credits</a:t>
            </a:r>
            <a:endParaRPr/>
          </a:p>
        </p:txBody>
      </p:sp>
      <p:sp>
        <p:nvSpPr>
          <p:cNvPr id="242" name="Shape 242"/>
          <p:cNvSpPr txBox="1"/>
          <p:nvPr>
            <p:ph idx="1" type="body"/>
          </p:nvPr>
        </p:nvSpPr>
        <p:spPr>
          <a:xfrm>
            <a:off x="727650" y="1749950"/>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Thank you to our amazing team of data analysts: David Perry, Camelia Anghel &amp; Nancy Lin. More information about their work can be found at:</a:t>
            </a:r>
            <a:endParaRPr/>
          </a:p>
          <a:p>
            <a:pPr indent="0" lvl="0" marL="0">
              <a:spcBef>
                <a:spcPts val="1600"/>
              </a:spcBef>
              <a:spcAft>
                <a:spcPts val="0"/>
              </a:spcAft>
              <a:buNone/>
            </a:pPr>
            <a:r>
              <a:rPr lang="en"/>
              <a:t>Anghel, C., Perry, D.,and Lin, N. (2017) From Aleph to Data Warehouse to Tableau: Making sense of our data. In: ELUNA 2017 Annual Meeting, May 10-12, 2017, Schaumburg, Illinois. </a:t>
            </a:r>
            <a:r>
              <a:rPr lang="en" u="sng">
                <a:solidFill>
                  <a:schemeClr val="accent5"/>
                </a:solidFill>
                <a:hlinkClick r:id="rId3"/>
              </a:rPr>
              <a:t>http://documents.el-una.org/1541/</a:t>
            </a:r>
            <a:endParaRPr/>
          </a:p>
          <a:p>
            <a:pPr indent="0" lvl="0" marL="0">
              <a:spcBef>
                <a:spcPts val="1600"/>
              </a:spcBef>
              <a:spcAft>
                <a:spcPts val="0"/>
              </a:spcAft>
              <a:buNone/>
            </a:pPr>
            <a:r>
              <a:rPr lang="en"/>
              <a:t>Ron Popeil “Just Set It and Forget It” meme found at: https://pics.me.me/just-set-it-s-and-forget-it-ron-26032253.png</a:t>
            </a:r>
            <a:endParaRPr/>
          </a:p>
          <a:p>
            <a:pPr indent="0" lvl="0" marL="0">
              <a:spcBef>
                <a:spcPts val="16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245075" y="617225"/>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References</a:t>
            </a:r>
            <a:endParaRPr sz="1800"/>
          </a:p>
        </p:txBody>
      </p:sp>
      <p:sp>
        <p:nvSpPr>
          <p:cNvPr id="248" name="Shape 248"/>
          <p:cNvSpPr txBox="1"/>
          <p:nvPr>
            <p:ph idx="1" type="body"/>
          </p:nvPr>
        </p:nvSpPr>
        <p:spPr>
          <a:xfrm>
            <a:off x="245075" y="1096225"/>
            <a:ext cx="8357700" cy="3826200"/>
          </a:xfrm>
          <a:prstGeom prst="rect">
            <a:avLst/>
          </a:prstGeom>
        </p:spPr>
        <p:txBody>
          <a:bodyPr anchorCtr="0" anchor="t" bIns="91425" lIns="91425" spcFirstLastPara="1" rIns="91425" wrap="square" tIns="91425">
            <a:noAutofit/>
          </a:bodyPr>
          <a:lstStyle/>
          <a:p>
            <a:pPr indent="-228600" lvl="0" marL="285750" rtl="0">
              <a:lnSpc>
                <a:spcPct val="100000"/>
              </a:lnSpc>
              <a:spcBef>
                <a:spcPts val="0"/>
              </a:spcBef>
              <a:spcAft>
                <a:spcPts val="0"/>
              </a:spcAft>
              <a:buNone/>
            </a:pPr>
            <a:r>
              <a:rPr lang="en" sz="1000">
                <a:solidFill>
                  <a:srgbClr val="000000"/>
                </a:solidFill>
              </a:rPr>
              <a:t>Buller, R. F. (2014). Utilizing Building Usage Assessment: Determining Deployment of Student Workers in an Academic Library. </a:t>
            </a:r>
            <a:r>
              <a:rPr i="1" lang="en" sz="1000">
                <a:solidFill>
                  <a:srgbClr val="000000"/>
                </a:solidFill>
              </a:rPr>
              <a:t>Journal Of Access Services</a:t>
            </a:r>
            <a:r>
              <a:rPr lang="en" sz="1000">
                <a:solidFill>
                  <a:srgbClr val="000000"/>
                </a:solidFill>
              </a:rPr>
              <a:t>, </a:t>
            </a:r>
            <a:r>
              <a:rPr i="1" lang="en" sz="1000">
                <a:solidFill>
                  <a:srgbClr val="000000"/>
                </a:solidFill>
              </a:rPr>
              <a:t>11</a:t>
            </a:r>
            <a:r>
              <a:rPr lang="en" sz="1000">
                <a:solidFill>
                  <a:srgbClr val="000000"/>
                </a:solidFill>
              </a:rPr>
              <a:t>(3), 109-118.</a:t>
            </a:r>
            <a:endParaRPr sz="1000">
              <a:solidFill>
                <a:srgbClr val="000000"/>
              </a:solidFill>
            </a:endParaRPr>
          </a:p>
          <a:p>
            <a:pPr indent="-228600" lvl="0" marL="285750" rtl="0">
              <a:lnSpc>
                <a:spcPct val="100000"/>
              </a:lnSpc>
              <a:spcBef>
                <a:spcPts val="0"/>
              </a:spcBef>
              <a:spcAft>
                <a:spcPts val="0"/>
              </a:spcAft>
              <a:buNone/>
            </a:pPr>
            <a:r>
              <a:t/>
            </a:r>
            <a:endParaRPr sz="1000">
              <a:solidFill>
                <a:srgbClr val="000000"/>
              </a:solidFill>
            </a:endParaRPr>
          </a:p>
          <a:p>
            <a:pPr indent="-228600" lvl="0" marL="285750" rtl="0">
              <a:lnSpc>
                <a:spcPct val="100000"/>
              </a:lnSpc>
              <a:spcBef>
                <a:spcPts val="0"/>
              </a:spcBef>
              <a:spcAft>
                <a:spcPts val="0"/>
              </a:spcAft>
              <a:buNone/>
            </a:pPr>
            <a:r>
              <a:rPr lang="en" sz="1000">
                <a:solidFill>
                  <a:srgbClr val="000000"/>
                </a:solidFill>
              </a:rPr>
              <a:t>Chapman, J., &amp; Woodbury, D. (2012). Leveraging quantitative data to improve a device-lending program. </a:t>
            </a:r>
            <a:r>
              <a:rPr i="1" lang="en" sz="1000">
                <a:solidFill>
                  <a:srgbClr val="000000"/>
                </a:solidFill>
              </a:rPr>
              <a:t>Library Hi Tech</a:t>
            </a:r>
            <a:r>
              <a:rPr lang="en" sz="1000">
                <a:solidFill>
                  <a:srgbClr val="000000"/>
                </a:solidFill>
              </a:rPr>
              <a:t>, </a:t>
            </a:r>
            <a:r>
              <a:rPr i="1" lang="en" sz="1000">
                <a:solidFill>
                  <a:srgbClr val="000000"/>
                </a:solidFill>
              </a:rPr>
              <a:t>30</a:t>
            </a:r>
            <a:r>
              <a:rPr lang="en" sz="1000">
                <a:solidFill>
                  <a:srgbClr val="000000"/>
                </a:solidFill>
              </a:rPr>
              <a:t>(2), 210-234.</a:t>
            </a:r>
            <a:endParaRPr sz="1000">
              <a:solidFill>
                <a:srgbClr val="000000"/>
              </a:solidFill>
            </a:endParaRPr>
          </a:p>
          <a:p>
            <a:pPr indent="-228600" lvl="0" marL="285750" rtl="0">
              <a:lnSpc>
                <a:spcPct val="100000"/>
              </a:lnSpc>
              <a:spcBef>
                <a:spcPts val="0"/>
              </a:spcBef>
              <a:spcAft>
                <a:spcPts val="0"/>
              </a:spcAft>
              <a:buNone/>
            </a:pPr>
            <a:r>
              <a:t/>
            </a:r>
            <a:endParaRPr sz="1000">
              <a:solidFill>
                <a:srgbClr val="000000"/>
              </a:solidFill>
            </a:endParaRPr>
          </a:p>
          <a:p>
            <a:pPr indent="-228600" lvl="0" marL="285750" rtl="0">
              <a:lnSpc>
                <a:spcPct val="100000"/>
              </a:lnSpc>
              <a:spcBef>
                <a:spcPts val="0"/>
              </a:spcBef>
              <a:spcAft>
                <a:spcPts val="0"/>
              </a:spcAft>
              <a:buNone/>
            </a:pPr>
            <a:r>
              <a:rPr lang="en" sz="1000">
                <a:solidFill>
                  <a:srgbClr val="000000"/>
                </a:solidFill>
              </a:rPr>
              <a:t>Harris-Keith, C. (2014). Evaluating the Staffing of an Interlibrary Loan Unit: An Exercise in Data-Driven Decision Making and Debunking "Anecdata". </a:t>
            </a:r>
            <a:r>
              <a:rPr i="1" lang="en" sz="1000">
                <a:solidFill>
                  <a:srgbClr val="000000"/>
                </a:solidFill>
              </a:rPr>
              <a:t>Journal Of Access Services</a:t>
            </a:r>
            <a:r>
              <a:rPr lang="en" sz="1000">
                <a:solidFill>
                  <a:srgbClr val="000000"/>
                </a:solidFill>
              </a:rPr>
              <a:t>, </a:t>
            </a:r>
            <a:r>
              <a:rPr i="1" lang="en" sz="1000">
                <a:solidFill>
                  <a:srgbClr val="000000"/>
                </a:solidFill>
              </a:rPr>
              <a:t>11</a:t>
            </a:r>
            <a:r>
              <a:rPr lang="en" sz="1000">
                <a:solidFill>
                  <a:srgbClr val="000000"/>
                </a:solidFill>
              </a:rPr>
              <a:t>(3), 150-158. </a:t>
            </a:r>
            <a:endParaRPr sz="1000">
              <a:solidFill>
                <a:srgbClr val="000000"/>
              </a:solidFill>
            </a:endParaRPr>
          </a:p>
          <a:p>
            <a:pPr indent="-228600" lvl="0" marL="285750" rtl="0">
              <a:lnSpc>
                <a:spcPct val="100000"/>
              </a:lnSpc>
              <a:spcBef>
                <a:spcPts val="0"/>
              </a:spcBef>
              <a:spcAft>
                <a:spcPts val="0"/>
              </a:spcAft>
              <a:buNone/>
            </a:pPr>
            <a:r>
              <a:t/>
            </a:r>
            <a:endParaRPr sz="1000">
              <a:solidFill>
                <a:srgbClr val="000000"/>
              </a:solidFill>
            </a:endParaRPr>
          </a:p>
          <a:p>
            <a:pPr indent="-228600" lvl="0" marL="285750" rtl="0">
              <a:lnSpc>
                <a:spcPct val="100000"/>
              </a:lnSpc>
              <a:spcBef>
                <a:spcPts val="0"/>
              </a:spcBef>
              <a:spcAft>
                <a:spcPts val="0"/>
              </a:spcAft>
              <a:buNone/>
            </a:pPr>
            <a:r>
              <a:rPr lang="en" sz="1000">
                <a:solidFill>
                  <a:srgbClr val="000000"/>
                </a:solidFill>
              </a:rPr>
              <a:t>Kohler, E. (2016, November). Data Wrangling and Visualization in Access Services. Presentation at the 2016 Access Services Conference, Georgia Tech, Atlanta, Georgia. Presentation retrieved from </a:t>
            </a:r>
            <a:r>
              <a:rPr lang="en" sz="1000" u="sng">
                <a:solidFill>
                  <a:srgbClr val="000000"/>
                </a:solidFill>
                <a:highlight>
                  <a:srgbClr val="FFFFFF"/>
                </a:highlight>
                <a:hlinkClick r:id="rId3"/>
              </a:rPr>
              <a:t>http://hdl.handle.net/1853/56487</a:t>
            </a:r>
            <a:endParaRPr sz="1000">
              <a:solidFill>
                <a:srgbClr val="000000"/>
              </a:solidFill>
            </a:endParaRPr>
          </a:p>
          <a:p>
            <a:pPr indent="-228600" lvl="0" marL="285750" rtl="0">
              <a:lnSpc>
                <a:spcPct val="100000"/>
              </a:lnSpc>
              <a:spcBef>
                <a:spcPts val="0"/>
              </a:spcBef>
              <a:spcAft>
                <a:spcPts val="0"/>
              </a:spcAft>
              <a:buNone/>
            </a:pPr>
            <a:r>
              <a:t/>
            </a:r>
            <a:endParaRPr sz="1000">
              <a:solidFill>
                <a:srgbClr val="000000"/>
              </a:solidFill>
            </a:endParaRPr>
          </a:p>
          <a:p>
            <a:pPr indent="-228600" lvl="0" marL="285750" rtl="0">
              <a:lnSpc>
                <a:spcPct val="100000"/>
              </a:lnSpc>
              <a:spcBef>
                <a:spcPts val="0"/>
              </a:spcBef>
              <a:spcAft>
                <a:spcPts val="0"/>
              </a:spcAft>
              <a:buNone/>
            </a:pPr>
            <a:r>
              <a:rPr lang="en" sz="1000">
                <a:solidFill>
                  <a:srgbClr val="000000"/>
                </a:solidFill>
              </a:rPr>
              <a:t>Krasulski, M. J., &amp; Dawes, T. A. (2013). </a:t>
            </a:r>
            <a:r>
              <a:rPr i="1" lang="en" sz="1000">
                <a:solidFill>
                  <a:srgbClr val="000000"/>
                </a:solidFill>
              </a:rPr>
              <a:t>Twenty-first century access services: On the frontline of academic librarianship. </a:t>
            </a:r>
            <a:r>
              <a:rPr lang="en" sz="1000">
                <a:solidFill>
                  <a:srgbClr val="000000"/>
                </a:solidFill>
              </a:rPr>
              <a:t>Chicago, IL: Association of College and Research Libraries.</a:t>
            </a:r>
            <a:endParaRPr sz="1000">
              <a:solidFill>
                <a:srgbClr val="000000"/>
              </a:solidFill>
            </a:endParaRPr>
          </a:p>
          <a:p>
            <a:pPr indent="-228600" lvl="0" marL="285750" rtl="0">
              <a:lnSpc>
                <a:spcPct val="100000"/>
              </a:lnSpc>
              <a:spcBef>
                <a:spcPts val="1600"/>
              </a:spcBef>
              <a:spcAft>
                <a:spcPts val="0"/>
              </a:spcAft>
              <a:buNone/>
            </a:pPr>
            <a:r>
              <a:rPr lang="en" sz="1000">
                <a:solidFill>
                  <a:srgbClr val="000000"/>
                </a:solidFill>
              </a:rPr>
              <a:t>Lindsay, B. D. (2016). Using Google Forms to track library space usage. </a:t>
            </a:r>
            <a:r>
              <a:rPr i="1" lang="en" sz="1000">
                <a:solidFill>
                  <a:srgbClr val="000000"/>
                </a:solidFill>
              </a:rPr>
              <a:t>Journal of Access Services</a:t>
            </a:r>
            <a:r>
              <a:rPr lang="en" sz="1000">
                <a:solidFill>
                  <a:srgbClr val="000000"/>
                </a:solidFill>
              </a:rPr>
              <a:t>, </a:t>
            </a:r>
            <a:r>
              <a:rPr i="1" lang="en" sz="1000">
                <a:solidFill>
                  <a:srgbClr val="000000"/>
                </a:solidFill>
              </a:rPr>
              <a:t>13</a:t>
            </a:r>
            <a:r>
              <a:rPr lang="en" sz="1000">
                <a:solidFill>
                  <a:srgbClr val="000000"/>
                </a:solidFill>
              </a:rPr>
              <a:t>(3), 159–165.</a:t>
            </a:r>
            <a:r>
              <a:rPr lang="en" sz="1000">
                <a:solidFill>
                  <a:srgbClr val="000000"/>
                </a:solidFill>
                <a:uFill>
                  <a:noFill/>
                </a:uFill>
                <a:hlinkClick r:id="rId4"/>
              </a:rPr>
              <a:t> </a:t>
            </a:r>
            <a:r>
              <a:rPr lang="en" sz="1000" u="sng">
                <a:solidFill>
                  <a:srgbClr val="000000"/>
                </a:solidFill>
                <a:hlinkClick r:id="rId5"/>
              </a:rPr>
              <a:t>https://doi.org/10.1080/15367967.2016.1184578</a:t>
            </a:r>
            <a:endParaRPr>
              <a:solidFill>
                <a:srgbClr val="000000"/>
              </a:solidFill>
            </a:endParaRPr>
          </a:p>
          <a:p>
            <a:pPr indent="-228600" lvl="0" marL="285750" rtl="0">
              <a:lnSpc>
                <a:spcPct val="100000"/>
              </a:lnSpc>
              <a:spcBef>
                <a:spcPts val="0"/>
              </a:spcBef>
              <a:spcAft>
                <a:spcPts val="0"/>
              </a:spcAft>
              <a:buNone/>
            </a:pPr>
            <a:r>
              <a:t/>
            </a:r>
            <a:endParaRPr sz="1000" u="sng">
              <a:solidFill>
                <a:srgbClr val="000000"/>
              </a:solidFill>
              <a:hlinkClick r:id="rId6"/>
            </a:endParaRPr>
          </a:p>
          <a:p>
            <a:pPr indent="-228600" lvl="0" marL="285750" rtl="0">
              <a:lnSpc>
                <a:spcPct val="100000"/>
              </a:lnSpc>
              <a:spcBef>
                <a:spcPts val="0"/>
              </a:spcBef>
              <a:spcAft>
                <a:spcPts val="0"/>
              </a:spcAft>
              <a:buNone/>
            </a:pPr>
            <a:r>
              <a:rPr lang="en" sz="1000">
                <a:solidFill>
                  <a:srgbClr val="000000"/>
                </a:solidFill>
              </a:rPr>
              <a:t>Murphy, S. A. (2013). Data Visualization and Rapid Analytics: Applying Tableau Desktop to Support Library Decision-Making. </a:t>
            </a:r>
            <a:r>
              <a:rPr i="1" lang="en" sz="1000">
                <a:solidFill>
                  <a:srgbClr val="000000"/>
                </a:solidFill>
              </a:rPr>
              <a:t>Journal Of Web Librarianship ,</a:t>
            </a:r>
            <a:r>
              <a:rPr lang="en" sz="1000">
                <a:solidFill>
                  <a:srgbClr val="000000"/>
                </a:solidFill>
              </a:rPr>
              <a:t> 7 (4), 465-476.</a:t>
            </a:r>
            <a:endParaRPr sz="1000">
              <a:solidFill>
                <a:srgbClr val="000000"/>
              </a:solidFill>
            </a:endParaRPr>
          </a:p>
          <a:p>
            <a:pPr indent="-279400" lvl="0" marL="279400" rtl="0">
              <a:lnSpc>
                <a:spcPct val="100000"/>
              </a:lnSpc>
              <a:spcBef>
                <a:spcPts val="1600"/>
              </a:spcBef>
              <a:spcAft>
                <a:spcPts val="0"/>
              </a:spcAft>
              <a:buNone/>
            </a:pPr>
            <a:r>
              <a:rPr lang="en" sz="1000">
                <a:solidFill>
                  <a:srgbClr val="000000"/>
                </a:solidFill>
              </a:rPr>
              <a:t>Rose, K. (2017). Data on demand: A model to support the routine use of quantitative data for decision-making in Access Services. </a:t>
            </a:r>
            <a:r>
              <a:rPr i="1" lang="en" sz="1000">
                <a:solidFill>
                  <a:srgbClr val="000000"/>
                </a:solidFill>
              </a:rPr>
              <a:t>Journal of Access Services</a:t>
            </a:r>
            <a:r>
              <a:rPr lang="en" sz="1000">
                <a:solidFill>
                  <a:srgbClr val="000000"/>
                </a:solidFill>
              </a:rPr>
              <a:t>, </a:t>
            </a:r>
            <a:r>
              <a:rPr i="1" lang="en" sz="1000">
                <a:solidFill>
                  <a:srgbClr val="000000"/>
                </a:solidFill>
              </a:rPr>
              <a:t>14</a:t>
            </a:r>
            <a:r>
              <a:rPr lang="en" sz="1000">
                <a:solidFill>
                  <a:srgbClr val="000000"/>
                </a:solidFill>
              </a:rPr>
              <a:t>(4), 171–187.</a:t>
            </a:r>
            <a:endParaRPr sz="1000">
              <a:solidFill>
                <a:srgbClr val="000000"/>
              </a:solidFill>
            </a:endParaRPr>
          </a:p>
          <a:p>
            <a:pPr indent="-279400" lvl="0" marL="279400" rtl="0">
              <a:lnSpc>
                <a:spcPct val="100000"/>
              </a:lnSpc>
              <a:spcBef>
                <a:spcPts val="0"/>
              </a:spcBef>
              <a:spcAft>
                <a:spcPts val="0"/>
              </a:spcAft>
              <a:buNone/>
            </a:pPr>
            <a:r>
              <a:t/>
            </a:r>
            <a:endParaRPr sz="1000">
              <a:uFill>
                <a:noFill/>
              </a:uFill>
              <a:hlinkClick r:id="rId7"/>
            </a:endParaRPr>
          </a:p>
          <a:p>
            <a:pPr indent="-228600" lvl="0" marL="285750" rtl="0">
              <a:lnSpc>
                <a:spcPct val="100000"/>
              </a:lnSpc>
              <a:spcBef>
                <a:spcPts val="0"/>
              </a:spcBef>
              <a:spcAft>
                <a:spcPts val="0"/>
              </a:spcAft>
              <a:buNone/>
            </a:pPr>
            <a:r>
              <a:t/>
            </a:r>
            <a:endParaRPr sz="1000"/>
          </a:p>
          <a:p>
            <a:pPr indent="0" lvl="0" marL="0" rtl="0">
              <a:lnSpc>
                <a:spcPct val="100000"/>
              </a:lnSpc>
              <a:spcBef>
                <a:spcPts val="1600"/>
              </a:spcBef>
              <a:spcAft>
                <a:spcPts val="0"/>
              </a:spcAft>
              <a:buNone/>
            </a:pPr>
            <a:r>
              <a:t/>
            </a:r>
            <a:endParaRPr sz="1000"/>
          </a:p>
          <a:p>
            <a:pPr indent="0" lvl="0" marL="0" rtl="0">
              <a:spcBef>
                <a:spcPts val="1600"/>
              </a:spcBef>
              <a:spcAft>
                <a:spcPts val="0"/>
              </a:spcAft>
              <a:buNone/>
            </a:pPr>
            <a:r>
              <a:t/>
            </a:r>
            <a:endParaRPr sz="1200">
              <a:solidFill>
                <a:srgbClr val="000000"/>
              </a:solidFill>
            </a:endParaRPr>
          </a:p>
          <a:p>
            <a:pPr indent="0" lvl="0" marL="0" rtl="0">
              <a:spcBef>
                <a:spcPts val="0"/>
              </a:spcBef>
              <a:spcAft>
                <a:spcPts val="0"/>
              </a:spcAft>
              <a:buNone/>
            </a:pPr>
            <a:r>
              <a:t/>
            </a:r>
            <a:endParaRPr b="1" sz="1100"/>
          </a:p>
          <a:p>
            <a:pPr indent="0" lvl="0" marL="0" rtl="0">
              <a:spcBef>
                <a:spcPts val="1600"/>
              </a:spcBef>
              <a:spcAft>
                <a:spcPts val="0"/>
              </a:spcAft>
              <a:buNone/>
            </a:pPr>
            <a:r>
              <a:t/>
            </a:r>
            <a:endParaRPr b="1" sz="1100"/>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idx="1" type="body"/>
          </p:nvPr>
        </p:nvSpPr>
        <p:spPr>
          <a:xfrm>
            <a:off x="434115" y="5328983"/>
            <a:ext cx="9381300" cy="561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txBox="1"/>
          <p:nvPr/>
        </p:nvSpPr>
        <p:spPr>
          <a:xfrm>
            <a:off x="27985325" y="5286025"/>
            <a:ext cx="5902200" cy="446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latin typeface="Helvetica"/>
                <a:ea typeface="Helvetica"/>
                <a:cs typeface="Helvetica"/>
                <a:sym typeface="Helvetica"/>
              </a:rPr>
              <a:t>World map of all NYU locations</a:t>
            </a:r>
            <a:endParaRPr sz="2400">
              <a:latin typeface="Helvetica"/>
              <a:ea typeface="Helvetica"/>
              <a:cs typeface="Helvetica"/>
              <a:sym typeface="Helvetica"/>
            </a:endParaRPr>
          </a:p>
        </p:txBody>
      </p:sp>
      <p:pic>
        <p:nvPicPr>
          <p:cNvPr id="88" name="Shape 88"/>
          <p:cNvPicPr preferRelativeResize="0"/>
          <p:nvPr/>
        </p:nvPicPr>
        <p:blipFill rotWithShape="1">
          <a:blip r:embed="rId3">
            <a:alphaModFix/>
          </a:blip>
          <a:srcRect b="0" l="-2297" r="-2601" t="-4810"/>
          <a:stretch/>
        </p:blipFill>
        <p:spPr>
          <a:xfrm>
            <a:off x="524613" y="-245017"/>
            <a:ext cx="8094774" cy="53885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idx="4294967295"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Who we are </a:t>
            </a:r>
            <a:r>
              <a:rPr lang="en"/>
              <a:t>(just pics?)</a:t>
            </a:r>
            <a:endParaRPr/>
          </a:p>
        </p:txBody>
      </p:sp>
      <p:pic>
        <p:nvPicPr>
          <p:cNvPr descr="Library_all_1.jpg" id="94" name="Shape 94"/>
          <p:cNvPicPr preferRelativeResize="0"/>
          <p:nvPr/>
        </p:nvPicPr>
        <p:blipFill>
          <a:blip r:embed="rId3">
            <a:alphaModFix/>
          </a:blip>
          <a:stretch>
            <a:fillRect/>
          </a:stretch>
        </p:blipFill>
        <p:spPr>
          <a:xfrm>
            <a:off x="1800" y="-1461462"/>
            <a:ext cx="9143995" cy="6095416"/>
          </a:xfrm>
          <a:prstGeom prst="rect">
            <a:avLst/>
          </a:prstGeom>
          <a:noFill/>
          <a:ln>
            <a:noFill/>
          </a:ln>
        </p:spPr>
      </p:pic>
      <p:pic>
        <p:nvPicPr>
          <p:cNvPr descr="Library_all_1.jpg" id="95" name="Shape 95"/>
          <p:cNvPicPr preferRelativeResize="0"/>
          <p:nvPr/>
        </p:nvPicPr>
        <p:blipFill>
          <a:blip r:embed="rId3">
            <a:alphaModFix/>
          </a:blip>
          <a:stretch>
            <a:fillRect/>
          </a:stretch>
        </p:blipFill>
        <p:spPr>
          <a:xfrm>
            <a:off x="0" y="-951904"/>
            <a:ext cx="9143995" cy="6095407"/>
          </a:xfrm>
          <a:prstGeom prst="rect">
            <a:avLst/>
          </a:prstGeom>
          <a:noFill/>
          <a:ln>
            <a:noFill/>
          </a:ln>
        </p:spPr>
      </p:pic>
      <p:sp>
        <p:nvSpPr>
          <p:cNvPr id="96" name="Shape 96"/>
          <p:cNvSpPr/>
          <p:nvPr/>
        </p:nvSpPr>
        <p:spPr>
          <a:xfrm>
            <a:off x="-30025" y="3987900"/>
            <a:ext cx="9174000" cy="1155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latin typeface="Montserrat"/>
                <a:ea typeface="Montserrat"/>
                <a:cs typeface="Montserrat"/>
                <a:sym typeface="Montserrat"/>
              </a:rPr>
              <a:t>NYUAD Library </a:t>
            </a:r>
            <a:endParaRPr b="1" sz="36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idx="4294967295"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Who we are </a:t>
            </a:r>
            <a:r>
              <a:rPr lang="en"/>
              <a:t>(just pics?)</a:t>
            </a:r>
            <a:endParaRPr/>
          </a:p>
        </p:txBody>
      </p:sp>
      <p:sp>
        <p:nvSpPr>
          <p:cNvPr id="102" name="Shape 102"/>
          <p:cNvSpPr/>
          <p:nvPr/>
        </p:nvSpPr>
        <p:spPr>
          <a:xfrm>
            <a:off x="-2128225" y="3885900"/>
            <a:ext cx="9174000" cy="1155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latin typeface="Montserrat"/>
                <a:ea typeface="Montserrat"/>
                <a:cs typeface="Montserrat"/>
                <a:sym typeface="Montserrat"/>
              </a:rPr>
              <a:t>NYU Bobst Library</a:t>
            </a:r>
            <a:endParaRPr b="1" sz="3600">
              <a:latin typeface="Montserrat"/>
              <a:ea typeface="Montserrat"/>
              <a:cs typeface="Montserrat"/>
              <a:sym typeface="Montserrat"/>
            </a:endParaRPr>
          </a:p>
        </p:txBody>
      </p:sp>
      <p:pic>
        <p:nvPicPr>
          <p:cNvPr id="103" name="Shape 103"/>
          <p:cNvPicPr preferRelativeResize="0"/>
          <p:nvPr/>
        </p:nvPicPr>
        <p:blipFill>
          <a:blip r:embed="rId3">
            <a:alphaModFix/>
          </a:blip>
          <a:stretch>
            <a:fillRect/>
          </a:stretch>
        </p:blipFill>
        <p:spPr>
          <a:xfrm>
            <a:off x="5527475" y="0"/>
            <a:ext cx="3616500" cy="5143501"/>
          </a:xfrm>
          <a:prstGeom prst="rect">
            <a:avLst/>
          </a:prstGeom>
          <a:noFill/>
          <a:ln>
            <a:noFill/>
          </a:ln>
        </p:spPr>
      </p:pic>
      <p:pic>
        <p:nvPicPr>
          <p:cNvPr id="104" name="Shape 104"/>
          <p:cNvPicPr preferRelativeResize="0"/>
          <p:nvPr/>
        </p:nvPicPr>
        <p:blipFill>
          <a:blip r:embed="rId4">
            <a:alphaModFix/>
          </a:blip>
          <a:stretch>
            <a:fillRect/>
          </a:stretch>
        </p:blipFill>
        <p:spPr>
          <a:xfrm>
            <a:off x="79550" y="0"/>
            <a:ext cx="5447925" cy="36262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727650" y="10487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Strategic Goal</a:t>
            </a:r>
            <a:endParaRPr/>
          </a:p>
        </p:txBody>
      </p:sp>
      <p:sp>
        <p:nvSpPr>
          <p:cNvPr id="110" name="Shape 110"/>
          <p:cNvSpPr txBox="1"/>
          <p:nvPr>
            <p:ph idx="1" type="body"/>
          </p:nvPr>
        </p:nvSpPr>
        <p:spPr>
          <a:xfrm>
            <a:off x="727650" y="1749950"/>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sz="2400"/>
              <a:t>Become a data-aware organization</a:t>
            </a:r>
            <a:r>
              <a:rPr lang="en" sz="2400"/>
              <a:t> that promotes open exploration of data and grounds our decisions in </a:t>
            </a:r>
            <a:r>
              <a:rPr b="1" lang="en" sz="2400"/>
              <a:t>evidence</a:t>
            </a:r>
            <a:r>
              <a:rPr lang="en" sz="2400"/>
              <a:t>.</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Shape 115"/>
          <p:cNvPicPr preferRelativeResize="0"/>
          <p:nvPr/>
        </p:nvPicPr>
        <p:blipFill>
          <a:blip r:embed="rId3">
            <a:alphaModFix/>
          </a:blip>
          <a:stretch>
            <a:fillRect/>
          </a:stretch>
        </p:blipFill>
        <p:spPr>
          <a:xfrm>
            <a:off x="0" y="491425"/>
            <a:ext cx="9144000" cy="4887051"/>
          </a:xfrm>
          <a:prstGeom prst="rect">
            <a:avLst/>
          </a:prstGeom>
          <a:noFill/>
          <a:ln>
            <a:noFill/>
          </a:ln>
        </p:spPr>
      </p:pic>
      <p:sp>
        <p:nvSpPr>
          <p:cNvPr id="116" name="Shape 116"/>
          <p:cNvSpPr txBox="1"/>
          <p:nvPr>
            <p:ph type="title"/>
          </p:nvPr>
        </p:nvSpPr>
        <p:spPr>
          <a:xfrm>
            <a:off x="647225" y="8201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Who are you?</a:t>
            </a:r>
            <a:endParaRPr/>
          </a:p>
        </p:txBody>
      </p:sp>
      <p:sp>
        <p:nvSpPr>
          <p:cNvPr id="117" name="Shape 117"/>
          <p:cNvSpPr txBox="1"/>
          <p:nvPr>
            <p:ph idx="1" type="body"/>
          </p:nvPr>
        </p:nvSpPr>
        <p:spPr>
          <a:xfrm>
            <a:off x="727650" y="1445150"/>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Do you have different units or branches in your library/libraries?</a:t>
            </a:r>
            <a:endParaRPr/>
          </a:p>
          <a:p>
            <a:pPr indent="0" lvl="0" marL="0">
              <a:spcBef>
                <a:spcPts val="1600"/>
              </a:spcBef>
              <a:spcAft>
                <a:spcPts val="0"/>
              </a:spcAft>
              <a:buNone/>
            </a:pPr>
            <a:r>
              <a:rPr lang="en"/>
              <a:t>H</a:t>
            </a:r>
            <a:r>
              <a:rPr lang="en"/>
              <a:t>ave you needed to make a case to your administration that you need more support</a:t>
            </a:r>
            <a:r>
              <a:rPr lang="en"/>
              <a:t> ($$$) </a:t>
            </a:r>
            <a:r>
              <a:rPr lang="en"/>
              <a:t>in your department?</a:t>
            </a:r>
            <a:endParaRPr/>
          </a:p>
          <a:p>
            <a:pPr indent="0" lvl="0" marL="0">
              <a:spcBef>
                <a:spcPts val="1600"/>
              </a:spcBef>
              <a:spcAft>
                <a:spcPts val="0"/>
              </a:spcAft>
              <a:buNone/>
            </a:pPr>
            <a:r>
              <a:rPr lang="en"/>
              <a:t>Are you using Tableau?</a:t>
            </a:r>
            <a:endParaRPr/>
          </a:p>
          <a:p>
            <a:pPr indent="0" lvl="0" marL="0">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647225" y="1048775"/>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Observations</a:t>
            </a:r>
            <a:endParaRPr/>
          </a:p>
        </p:txBody>
      </p:sp>
      <p:sp>
        <p:nvSpPr>
          <p:cNvPr id="123" name="Shape 123"/>
          <p:cNvSpPr txBox="1"/>
          <p:nvPr>
            <p:ph idx="1" type="body"/>
          </p:nvPr>
        </p:nvSpPr>
        <p:spPr>
          <a:xfrm>
            <a:off x="727650" y="1749950"/>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Access services </a:t>
            </a:r>
            <a:r>
              <a:rPr lang="en" sz="2400"/>
              <a:t>personnel may be </a:t>
            </a:r>
            <a:r>
              <a:rPr b="1" lang="en" sz="2400"/>
              <a:t>time-stressed</a:t>
            </a:r>
            <a:r>
              <a:rPr lang="en" sz="2400"/>
              <a:t> </a:t>
            </a:r>
            <a:r>
              <a:rPr lang="en" sz="2400"/>
              <a:t>and may not have deep </a:t>
            </a:r>
            <a:r>
              <a:rPr lang="en" sz="2400"/>
              <a:t>assessment</a:t>
            </a:r>
            <a:r>
              <a:rPr lang="en" sz="2400"/>
              <a:t> expertise.</a:t>
            </a:r>
            <a:endParaRPr sz="2400"/>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647225" y="1048775"/>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Observations</a:t>
            </a:r>
            <a:endParaRPr/>
          </a:p>
        </p:txBody>
      </p:sp>
      <p:sp>
        <p:nvSpPr>
          <p:cNvPr id="129" name="Shape 129"/>
          <p:cNvSpPr txBox="1"/>
          <p:nvPr>
            <p:ph idx="1" type="body"/>
          </p:nvPr>
        </p:nvSpPr>
        <p:spPr>
          <a:xfrm>
            <a:off x="727650" y="1749950"/>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Quantitative data analysis is the “low hanging” fruit of assessment but the </a:t>
            </a:r>
            <a:r>
              <a:rPr b="1" lang="en" sz="2400"/>
              <a:t>data is often messy &amp; hard to get</a:t>
            </a:r>
            <a:endParaRPr b="1" sz="2400"/>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