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Raleway"/>
      <p:regular r:id="rId30"/>
      <p:bold r:id="rId31"/>
      <p:italic r:id="rId32"/>
      <p:boldItalic r:id="rId33"/>
    </p:embeddedFont>
    <p:embeddedFont>
      <p:font typeface="Source Sans Pro"/>
      <p:regular r:id="rId34"/>
      <p:bold r:id="rId35"/>
      <p:italic r:id="rId36"/>
      <p:boldItalic r:id="rId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07C0E82-03EF-4737-934E-2888E6C770CA}">
  <a:tblStyle styleId="{407C0E82-03EF-4737-934E-2888E6C770C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bold.fntdata"/><Relationship Id="rId30" Type="http://schemas.openxmlformats.org/officeDocument/2006/relationships/font" Target="fonts/Raleway-regular.fntdata"/><Relationship Id="rId11" Type="http://schemas.openxmlformats.org/officeDocument/2006/relationships/slide" Target="slides/slide5.xml"/><Relationship Id="rId33" Type="http://schemas.openxmlformats.org/officeDocument/2006/relationships/font" Target="fonts/Raleway-boldItalic.fntdata"/><Relationship Id="rId10" Type="http://schemas.openxmlformats.org/officeDocument/2006/relationships/slide" Target="slides/slide4.xml"/><Relationship Id="rId32" Type="http://schemas.openxmlformats.org/officeDocument/2006/relationships/font" Target="fonts/Raleway-italic.fntdata"/><Relationship Id="rId13" Type="http://schemas.openxmlformats.org/officeDocument/2006/relationships/slide" Target="slides/slide7.xml"/><Relationship Id="rId35" Type="http://schemas.openxmlformats.org/officeDocument/2006/relationships/font" Target="fonts/SourceSansPro-bold.fntdata"/><Relationship Id="rId12" Type="http://schemas.openxmlformats.org/officeDocument/2006/relationships/slide" Target="slides/slide6.xml"/><Relationship Id="rId34" Type="http://schemas.openxmlformats.org/officeDocument/2006/relationships/font" Target="fonts/SourceSansPro-regular.fntdata"/><Relationship Id="rId15" Type="http://schemas.openxmlformats.org/officeDocument/2006/relationships/slide" Target="slides/slide9.xml"/><Relationship Id="rId37" Type="http://schemas.openxmlformats.org/officeDocument/2006/relationships/font" Target="fonts/SourceSansPro-boldItalic.fntdata"/><Relationship Id="rId14" Type="http://schemas.openxmlformats.org/officeDocument/2006/relationships/slide" Target="slides/slide8.xml"/><Relationship Id="rId36" Type="http://schemas.openxmlformats.org/officeDocument/2006/relationships/font" Target="fonts/SourceSansPro-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iny.cc/quichegis" TargetMode="External"/><Relationship Id="rId3" Type="http://schemas.openxmlformats.org/officeDocument/2006/relationships/hyperlink" Target="https://drive.google.com/file/d/19OOykuBO-N_piB9eegNV7-AaX9-fnyn3/view?usp=sharing"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iny.cc/quichegis"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N_4eo4Tcj8DUbOgbhiB4iR6HVO9PqmwuilYmoIN5CLg/edit?usp=sharing" TargetMode="External"/><Relationship Id="rId3" Type="http://schemas.openxmlformats.org/officeDocument/2006/relationships/hyperlink" Target="https://docs.google.com/document/d/1xH5IFUcc1pwAIEkAHFcuRG7Fz6H89OIy2FgUnKThrOY/edit?usp=sharing"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N_4eo4Tcj8DUbOgbhiB4iR6HVO9PqmwuilYmoIN5CLg/edit?usp=sharing" TargetMode="External"/><Relationship Id="rId3" Type="http://schemas.openxmlformats.org/officeDocument/2006/relationships/hyperlink" Target="https://docs.google.com/document/d/1xH5IFUcc1pwAIEkAHFcuRG7Fz6H89OIy2FgUnKThrOY/edit?usp=shar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6SCnWmjdPptkR4iHjEt8v1OSo6pqdDl_p4WYx5HZcKY/edit?usp=sharing" TargetMode="External"/><Relationship Id="rId3" Type="http://schemas.openxmlformats.org/officeDocument/2006/relationships/hyperlink" Target="https://docs.google.com/spreadsheets/d/16SCnWmjdPptkR4iHjEt8v1OSo6pqdDl_p4WYx5HZcKY/edit?usp=sharing" TargetMode="External"/><Relationship Id="rId4" Type="http://schemas.openxmlformats.org/officeDocument/2006/relationships/hyperlink" Target="https://en.wikipedia.org/wiki/90_Day_Fianc%C3%A9"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6SCnWmjdPptkR4iHjEt8v1OSo6pqdDl_p4WYx5HZcKY/edit?usp=sharing" TargetMode="External"/><Relationship Id="rId3" Type="http://schemas.openxmlformats.org/officeDocument/2006/relationships/hyperlink" Target="https://docs.google.com/spreadsheets/d/16SCnWmjdPptkR4iHjEt8v1OSo6pqdDl_p4WYx5HZcKY/edit?usp=sharing" TargetMode="External"/><Relationship Id="rId4" Type="http://schemas.openxmlformats.org/officeDocument/2006/relationships/hyperlink" Target="https://en.wikipedia.org/wiki/90_Day_Fianc%C3%A9"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alearthdata.com/"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orms.gle/cp2QN476Da6WTZMk8"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Attendee resources: </a:t>
            </a:r>
            <a:r>
              <a:rPr lang="en" u="sng">
                <a:solidFill>
                  <a:srgbClr val="0097A7"/>
                </a:solidFill>
                <a:hlinkClick r:id="rId2">
                  <a:extLst>
                    <a:ext uri="{A12FA001-AC4F-418D-AE19-62706E023703}">
                      <ahyp:hlinkClr val="tx"/>
                    </a:ext>
                  </a:extLst>
                </a:hlinkClick>
              </a:rPr>
              <a:t>https://tiny.cc/quichegis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Download data: </a:t>
            </a:r>
            <a:r>
              <a:rPr lang="en" u="sng">
                <a:solidFill>
                  <a:schemeClr val="hlink"/>
                </a:solidFill>
                <a:hlinkClick r:id="rId3"/>
              </a:rPr>
              <a:t>https://drive.google.com/file/d/19OOykuBO-N_piB9eegNV7-AaX9-fnyn3/view?usp=sharing</a:t>
            </a:r>
            <a:r>
              <a:rPr lang="en">
                <a:solidFill>
                  <a:schemeClr val="dk1"/>
                </a:solidFill>
              </a:rPr>
              <a:t>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b36ea007cd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b36ea007cd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can view the recipe, or attendee resources, at tiny.cc/quichegis. The document contains everything you need to follow along with this session at your own pace or to refer back to in the future. You are not meant to follow my every step today, but if you would like to, refer to this document if you miss a step or want to jump ahead. Depending on where you are at in your geospatial journey, there are also terms to know, ranging from what latitude and longitude are to explanations of different geospatial data types and formats. </a:t>
            </a:r>
            <a:endParaRPr/>
          </a:p>
          <a:p>
            <a:pPr indent="0" lvl="0" marL="0" rtl="0" algn="l">
              <a:spcBef>
                <a:spcPts val="0"/>
              </a:spcBef>
              <a:spcAft>
                <a:spcPts val="0"/>
              </a:spcAft>
              <a:buNone/>
            </a:pPr>
            <a:r>
              <a:rPr lang="en"/>
              <a:t>You may also want to follow this if you find your internet is unstable or for a number of other accessibility reasons. This doc passed the Google Doc add-on to check </a:t>
            </a:r>
            <a:r>
              <a:rPr lang="en"/>
              <a:t>accessibility</a:t>
            </a:r>
            <a:r>
              <a:rPr lang="en"/>
              <a:t>, so I hope you find it easy to use.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Attendee resources: </a:t>
            </a:r>
            <a:r>
              <a:rPr lang="en" u="sng">
                <a:solidFill>
                  <a:schemeClr val="hlink"/>
                </a:solidFill>
                <a:hlinkClick r:id="rId2"/>
              </a:rPr>
              <a:t>https://tiny.cc/quichegis</a:t>
            </a:r>
            <a:endParaRPr/>
          </a:p>
          <a:p>
            <a:pPr indent="0" lvl="0" marL="0" rtl="0" algn="l">
              <a:spcBef>
                <a:spcPts val="0"/>
              </a:spcBef>
              <a:spcAft>
                <a:spcPts val="0"/>
              </a:spcAft>
              <a:buClr>
                <a:schemeClr val="dk1"/>
              </a:buClr>
              <a:buSzPts val="1100"/>
              <a:buFont typeface="Arial"/>
              <a:buNone/>
            </a:pPr>
            <a:r>
              <a:rPr lang="en">
                <a:solidFill>
                  <a:schemeClr val="dk1"/>
                </a:solidFill>
              </a:rPr>
              <a:t>Download data: https://drive.google.com/file/d/19OOykuBO-N_piB9eegNV7-AaX9-fnyn3/view?usp=sharing</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b5351a26c1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b5351a26c1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
                <a:solidFill>
                  <a:schemeClr val="dk1"/>
                </a:solidFill>
              </a:rPr>
              <a:t> To plan my geospatial projects, I use a geospatial project management document. This is primarily for brainstorming or thinking through my needs before really tackling a project. It’s like planning your grocery list: if you have an empty fridge, you can’t make your recipe! Let’s briefly look at both a blank document and one I have filled in. These don’t necessarily need to be filled in following the way I have done it for this project, which was twofold in being genuinely intrigued by the absurdity of 90df and having to plan this session on a timeline: use your own style and flow.</a:t>
            </a:r>
            <a:endParaRPr>
              <a:solidFill>
                <a:schemeClr val="dk1"/>
              </a:solidFill>
            </a:endParaRPr>
          </a:p>
          <a:p>
            <a:pPr indent="0" lvl="0" marL="0" rtl="0" algn="l">
              <a:lnSpc>
                <a:spcPct val="150000"/>
              </a:lnSpc>
              <a:spcBef>
                <a:spcPts val="0"/>
              </a:spcBef>
              <a:spcAft>
                <a:spcPts val="0"/>
              </a:spcAft>
              <a:buClr>
                <a:schemeClr val="dk1"/>
              </a:buClr>
              <a:buSzPts val="1100"/>
              <a:buFont typeface="Arial"/>
              <a:buNone/>
            </a:pPr>
            <a:r>
              <a:rPr lang="en" u="sng">
                <a:solidFill>
                  <a:srgbClr val="1155CC"/>
                </a:solidFill>
                <a:hlinkClick r:id="rId2">
                  <a:extLst>
                    <a:ext uri="{A12FA001-AC4F-418D-AE19-62706E023703}">
                      <ahyp:hlinkClr val="tx"/>
                    </a:ext>
                  </a:extLst>
                </a:hlinkClick>
              </a:rPr>
              <a:t>Blank geospatial project management document</a:t>
            </a:r>
            <a:r>
              <a:rPr lang="en">
                <a:solidFill>
                  <a:schemeClr val="dk1"/>
                </a:solidFill>
              </a:rPr>
              <a:t>: https://docs.google.com/document/d/1N_4eo4Tcj8DUbOgbhiB4iR6HVO9PqmwuilYmoIN5CLg/edit?usp=sharing</a:t>
            </a:r>
            <a:endParaRPr>
              <a:solidFill>
                <a:schemeClr val="dk1"/>
              </a:solidFill>
            </a:endParaRPr>
          </a:p>
          <a:p>
            <a:pPr indent="0" lvl="0" marL="0" rtl="0" algn="l">
              <a:lnSpc>
                <a:spcPct val="150000"/>
              </a:lnSpc>
              <a:spcBef>
                <a:spcPts val="0"/>
              </a:spcBef>
              <a:spcAft>
                <a:spcPts val="0"/>
              </a:spcAft>
              <a:buClr>
                <a:schemeClr val="dk1"/>
              </a:buClr>
              <a:buSzPts val="1100"/>
              <a:buFont typeface="Arial"/>
              <a:buNone/>
            </a:pPr>
            <a:r>
              <a:rPr lang="en" u="sng">
                <a:solidFill>
                  <a:srgbClr val="1155CC"/>
                </a:solidFill>
                <a:hlinkClick r:id="rId3">
                  <a:extLst>
                    <a:ext uri="{A12FA001-AC4F-418D-AE19-62706E023703}">
                      <ahyp:hlinkClr val="tx"/>
                    </a:ext>
                  </a:extLst>
                </a:hlinkClick>
              </a:rPr>
              <a:t>Example geospatial project management document</a:t>
            </a:r>
            <a:r>
              <a:rPr lang="en"/>
              <a:t>: https://docs.google.com/document/d/1xH5IFUcc1pwAIEkAHFcuRG7Fz6H89OIy2FgUnKThrOY/edit?usp=sharing</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b93fbe679a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b93fbe679a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u="sng">
                <a:solidFill>
                  <a:srgbClr val="1155CC"/>
                </a:solidFill>
                <a:hlinkClick r:id="rId2">
                  <a:extLst>
                    <a:ext uri="{A12FA001-AC4F-418D-AE19-62706E023703}">
                      <ahyp:hlinkClr val="tx"/>
                    </a:ext>
                  </a:extLst>
                </a:hlinkClick>
              </a:rPr>
              <a:t>Blank geospatial project management document</a:t>
            </a:r>
            <a:endParaRPr/>
          </a:p>
          <a:p>
            <a:pPr indent="0" lvl="0" marL="0" rtl="0" algn="l">
              <a:lnSpc>
                <a:spcPct val="150000"/>
              </a:lnSpc>
              <a:spcBef>
                <a:spcPts val="0"/>
              </a:spcBef>
              <a:spcAft>
                <a:spcPts val="0"/>
              </a:spcAft>
              <a:buClr>
                <a:schemeClr val="dk1"/>
              </a:buClr>
              <a:buSzPts val="1100"/>
              <a:buFont typeface="Arial"/>
              <a:buNone/>
            </a:pPr>
            <a:r>
              <a:rPr lang="en" u="sng">
                <a:solidFill>
                  <a:srgbClr val="1155CC"/>
                </a:solidFill>
                <a:hlinkClick r:id="rId3">
                  <a:extLst>
                    <a:ext uri="{A12FA001-AC4F-418D-AE19-62706E023703}">
                      <ahyp:hlinkClr val="tx"/>
                    </a:ext>
                  </a:extLst>
                </a:hlinkClick>
              </a:rPr>
              <a:t>Example geospatial project management document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b93fbe679a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b93fbe679a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
              <a:t>Example geospatial project management document page 1</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b93fbe679a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b93fbe679a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a:t>Example geospatial project management document</a:t>
            </a:r>
            <a:r>
              <a:rPr lang="en"/>
              <a:t> page 2</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b5351a26c1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b5351a26c1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a:t>I have set up a spreadsheet with 4 tabs: 1 is blank where we will try to think about </a:t>
            </a:r>
            <a:r>
              <a:rPr lang="en"/>
              <a:t>organizing</a:t>
            </a:r>
            <a:r>
              <a:rPr lang="en"/>
              <a:t> data from the Wikipedia, the next is basic information I could capture from the Wikipedia. Following, is a garnished spreadsheet where I have added further information I have generated myself like unique IDs and formulas, separated information, or sought out further information beyond the original text. After that, is the final step: adding the coordinates. For the sake of time, I will not demonstrate the geocoding process, where I use a freemium service called Geocode by awesome table to automatically generate the latitude and longitude values that make it so the data appears on the map, but instructions are linked in the Mise en place section of the attendee resources.</a:t>
            </a:r>
            <a:endParaRPr/>
          </a:p>
          <a:p>
            <a:pPr indent="0" lvl="0" marL="0" rtl="0" algn="l">
              <a:lnSpc>
                <a:spcPct val="150000"/>
              </a:lnSpc>
              <a:spcBef>
                <a:spcPts val="0"/>
              </a:spcBef>
              <a:spcAft>
                <a:spcPts val="0"/>
              </a:spcAft>
              <a:buNone/>
            </a:pPr>
            <a:r>
              <a:rPr lang="en" u="sng">
                <a:solidFill>
                  <a:srgbClr val="1155CC"/>
                </a:solidFill>
                <a:hlinkClick r:id="rId2">
                  <a:extLst>
                    <a:ext uri="{A12FA001-AC4F-418D-AE19-62706E023703}">
                      <ahyp:hlinkClr val="tx"/>
                    </a:ext>
                  </a:extLst>
                </a:hlinkClick>
              </a:rPr>
              <a:t>90 Day Fiance</a:t>
            </a:r>
            <a:r>
              <a:rPr lang="en">
                <a:solidFill>
                  <a:schemeClr val="dk1"/>
                </a:solidFill>
              </a:rPr>
              <a:t> spreadsheet: </a:t>
            </a:r>
            <a:r>
              <a:rPr lang="en" u="sng">
                <a:solidFill>
                  <a:schemeClr val="hlink"/>
                </a:solidFill>
                <a:hlinkClick r:id="rId3"/>
              </a:rPr>
              <a:t>https://docs.google.com/spreadsheets/d/16SCnWmjdPptkR4iHjEt8v1OSo6pqdDl_p4WYx5HZcKY/edit?usp=sharing</a:t>
            </a:r>
            <a:endParaRPr>
              <a:solidFill>
                <a:schemeClr val="dk1"/>
              </a:solidFill>
            </a:endParaRPr>
          </a:p>
          <a:p>
            <a:pPr indent="0" lvl="0" marL="0" rtl="0" algn="l">
              <a:lnSpc>
                <a:spcPct val="150000"/>
              </a:lnSpc>
              <a:spcBef>
                <a:spcPts val="0"/>
              </a:spcBef>
              <a:spcAft>
                <a:spcPts val="0"/>
              </a:spcAft>
              <a:buNone/>
            </a:pPr>
            <a:r>
              <a:rPr lang="en">
                <a:solidFill>
                  <a:schemeClr val="dk1"/>
                </a:solidFill>
              </a:rPr>
              <a:t> 90 Day Fiance </a:t>
            </a:r>
            <a:r>
              <a:rPr lang="en" u="sng">
                <a:solidFill>
                  <a:srgbClr val="1155CC"/>
                </a:solidFill>
                <a:hlinkClick r:id="rId4">
                  <a:extLst>
                    <a:ext uri="{A12FA001-AC4F-418D-AE19-62706E023703}">
                      <ahyp:hlinkClr val="tx"/>
                    </a:ext>
                  </a:extLst>
                </a:hlinkClick>
              </a:rPr>
              <a:t>wikipedia</a:t>
            </a:r>
            <a:r>
              <a:rPr lang="en">
                <a:solidFill>
                  <a:schemeClr val="dk1"/>
                </a:solidFill>
              </a:rPr>
              <a:t>: https://en.wikipedia.org/wiki/90_Day_Fianc%C3%A9</a:t>
            </a:r>
            <a:endParaRPr>
              <a:solidFill>
                <a:schemeClr val="dk1"/>
              </a:solidFill>
            </a:endParaRPr>
          </a:p>
          <a:p>
            <a:pPr indent="0" lvl="0" marL="0" rtl="0" algn="l">
              <a:lnSpc>
                <a:spcPct val="150000"/>
              </a:lnSpc>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b98f730a1c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b98f730a1c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a:t>I have set up a spreadsheet with 4 tabs: 1 is blank where we will try to think about organizing data from the Wikipedia, the next is basic information I could capture from the Wikipedia. Following, is a garnished spreadsheet where I have added further information I have generated myself like unique IDs and formulas, separated information, or sought out further information beyond the original text. After that, is the final step: adding the coordinates. For the sake of time, I will not demonstrate the geocoding process, where I use a freemium service called Geocode by awesome table to automatically generate the latitude and longitude values that make it so the data appears on the map, but instructions are linked in the Mise en place section of the attendee resources.</a:t>
            </a:r>
            <a:endParaRPr/>
          </a:p>
          <a:p>
            <a:pPr indent="0" lvl="0" marL="0" rtl="0" algn="l">
              <a:lnSpc>
                <a:spcPct val="150000"/>
              </a:lnSpc>
              <a:spcBef>
                <a:spcPts val="0"/>
              </a:spcBef>
              <a:spcAft>
                <a:spcPts val="0"/>
              </a:spcAft>
              <a:buClr>
                <a:schemeClr val="dk1"/>
              </a:buClr>
              <a:buSzPts val="1100"/>
              <a:buFont typeface="Arial"/>
              <a:buNone/>
            </a:pPr>
            <a:r>
              <a:rPr lang="en" u="sng">
                <a:solidFill>
                  <a:srgbClr val="1155CC"/>
                </a:solidFill>
                <a:hlinkClick r:id="rId2">
                  <a:extLst>
                    <a:ext uri="{A12FA001-AC4F-418D-AE19-62706E023703}">
                      <ahyp:hlinkClr val="tx"/>
                    </a:ext>
                  </a:extLst>
                </a:hlinkClick>
              </a:rPr>
              <a:t>90 Day Fiance</a:t>
            </a:r>
            <a:r>
              <a:rPr lang="en">
                <a:solidFill>
                  <a:schemeClr val="dk1"/>
                </a:solidFill>
              </a:rPr>
              <a:t> spreadsheet: </a:t>
            </a:r>
            <a:r>
              <a:rPr lang="en" u="sng">
                <a:solidFill>
                  <a:srgbClr val="0097A7"/>
                </a:solidFill>
                <a:hlinkClick r:id="rId3">
                  <a:extLst>
                    <a:ext uri="{A12FA001-AC4F-418D-AE19-62706E023703}">
                      <ahyp:hlinkClr val="tx"/>
                    </a:ext>
                  </a:extLst>
                </a:hlinkClick>
              </a:rPr>
              <a:t>https://docs.google.com/spreadsheets/d/16SCnWmjdPptkR4iHjEt8v1OSo6pqdDl_p4WYx5HZcKY/edit?usp=sharing</a:t>
            </a:r>
            <a:endParaRPr>
              <a:solidFill>
                <a:schemeClr val="dk1"/>
              </a:solidFill>
            </a:endParaRPr>
          </a:p>
          <a:p>
            <a:pPr indent="0" lvl="0" marL="0" rtl="0" algn="l">
              <a:lnSpc>
                <a:spcPct val="150000"/>
              </a:lnSpc>
              <a:spcBef>
                <a:spcPts val="0"/>
              </a:spcBef>
              <a:spcAft>
                <a:spcPts val="0"/>
              </a:spcAft>
              <a:buNone/>
            </a:pPr>
            <a:r>
              <a:rPr lang="en">
                <a:solidFill>
                  <a:schemeClr val="dk1"/>
                </a:solidFill>
              </a:rPr>
              <a:t> 90 Day Fiance </a:t>
            </a:r>
            <a:r>
              <a:rPr lang="en" u="sng">
                <a:solidFill>
                  <a:srgbClr val="1155CC"/>
                </a:solidFill>
                <a:hlinkClick r:id="rId4">
                  <a:extLst>
                    <a:ext uri="{A12FA001-AC4F-418D-AE19-62706E023703}">
                      <ahyp:hlinkClr val="tx"/>
                    </a:ext>
                  </a:extLst>
                </a:hlinkClick>
              </a:rPr>
              <a:t>wikipedia</a:t>
            </a:r>
            <a:r>
              <a:rPr lang="en">
                <a:solidFill>
                  <a:schemeClr val="dk1"/>
                </a:solidFill>
              </a:rPr>
              <a:t>: https://en.wikipedia.org/wiki/90_Day_Fianc%C3%A9</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b5351a26c1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b5351a26c1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Cooking is when we finally enter the GIS, so make sure you have the data downloaded by this point.</a:t>
            </a:r>
            <a:endParaRPr/>
          </a:p>
          <a:p>
            <a:pPr indent="0" lvl="0" marL="0" rtl="0" algn="l">
              <a:spcBef>
                <a:spcPts val="0"/>
              </a:spcBef>
              <a:spcAft>
                <a:spcPts val="0"/>
              </a:spcAft>
              <a:buNone/>
            </a:pPr>
            <a:r>
              <a:rPr lang="en"/>
              <a:t>In attendee resources doc, Cooking starts on page 5.</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Download data: https://drive.google.com/file/d/19OOykuBO-N_piB9eegNV7-AaX9-fnyn3/view?usp=sharing</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79852bf87c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79852bf87c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50000"/>
              </a:lnSpc>
              <a:spcBef>
                <a:spcPts val="0"/>
              </a:spcBef>
              <a:spcAft>
                <a:spcPts val="0"/>
              </a:spcAft>
              <a:buClr>
                <a:schemeClr val="dk1"/>
              </a:buClr>
              <a:buSzPts val="1000"/>
              <a:buChar char="○"/>
            </a:pPr>
            <a:r>
              <a:rPr b="1" lang="en" sz="1000">
                <a:solidFill>
                  <a:schemeClr val="dk1"/>
                </a:solidFill>
              </a:rPr>
              <a:t>90df_plot</a:t>
            </a:r>
            <a:r>
              <a:rPr lang="en" sz="1000">
                <a:solidFill>
                  <a:schemeClr val="dk1"/>
                </a:solidFill>
              </a:rPr>
              <a:t>: A comma-separated values file. This data is what was contained in the Mise en Place section’s Google Sheet step4_coordinates.</a:t>
            </a:r>
            <a:endParaRPr sz="1000">
              <a:solidFill>
                <a:schemeClr val="dk1"/>
              </a:solidFill>
            </a:endParaRPr>
          </a:p>
          <a:p>
            <a:pPr indent="-292100" lvl="1" marL="914400" rtl="0" algn="l">
              <a:lnSpc>
                <a:spcPct val="150000"/>
              </a:lnSpc>
              <a:spcBef>
                <a:spcPts val="0"/>
              </a:spcBef>
              <a:spcAft>
                <a:spcPts val="0"/>
              </a:spcAft>
              <a:buClr>
                <a:schemeClr val="dk1"/>
              </a:buClr>
              <a:buSzPts val="1000"/>
              <a:buChar char="○"/>
            </a:pPr>
            <a:r>
              <a:rPr b="1" lang="en" sz="1000">
                <a:solidFill>
                  <a:schemeClr val="dk1"/>
                </a:solidFill>
              </a:rPr>
              <a:t>_OPEN_ME</a:t>
            </a:r>
            <a:r>
              <a:rPr lang="en" sz="1000">
                <a:solidFill>
                  <a:schemeClr val="dk1"/>
                </a:solidFill>
              </a:rPr>
              <a:t>: A QGIS Project file to open and work in during this session. This project file contains the completed data, styles, and layout. Open this file to follow along with the session or simply to view the output of a hub lines process.</a:t>
            </a:r>
            <a:endParaRPr sz="1000">
              <a:solidFill>
                <a:schemeClr val="dk1"/>
              </a:solidFill>
            </a:endParaRPr>
          </a:p>
          <a:p>
            <a:pPr indent="-292100" lvl="1" marL="914400" rtl="0" algn="l">
              <a:lnSpc>
                <a:spcPct val="150000"/>
              </a:lnSpc>
              <a:spcBef>
                <a:spcPts val="0"/>
              </a:spcBef>
              <a:spcAft>
                <a:spcPts val="0"/>
              </a:spcAft>
              <a:buClr>
                <a:schemeClr val="dk1"/>
              </a:buClr>
              <a:buSzPts val="1000"/>
              <a:buChar char="○"/>
            </a:pPr>
            <a:r>
              <a:rPr b="1" lang="en" sz="1000">
                <a:solidFill>
                  <a:schemeClr val="dk1"/>
                </a:solidFill>
              </a:rPr>
              <a:t>ne_50m_admin_countries folder</a:t>
            </a:r>
            <a:r>
              <a:rPr lang="en" sz="1000">
                <a:solidFill>
                  <a:schemeClr val="dk1"/>
                </a:solidFill>
              </a:rPr>
              <a:t>: Folder that contains the shapefile for the countries of the world used in this session. Data is from </a:t>
            </a:r>
            <a:r>
              <a:rPr lang="en" sz="1000" u="sng">
                <a:solidFill>
                  <a:srgbClr val="1155CC"/>
                </a:solidFill>
                <a:hlinkClick r:id="rId2">
                  <a:extLst>
                    <a:ext uri="{A12FA001-AC4F-418D-AE19-62706E023703}">
                      <ahyp:hlinkClr val="tx"/>
                    </a:ext>
                  </a:extLst>
                </a:hlinkClick>
              </a:rPr>
              <a:t>Natural Earth Data</a:t>
            </a:r>
            <a:r>
              <a:rPr lang="en" sz="1000">
                <a:solidFill>
                  <a:schemeClr val="dk1"/>
                </a:solidFill>
              </a:rPr>
              <a:t>. A shapefile may contain up to 16 parts. This shapefile contains 9 parts, including the VERSION and README files. Open the README file to view more information about this particular dataset.</a:t>
            </a:r>
            <a:endParaRPr sz="1000">
              <a:solidFill>
                <a:schemeClr val="dk1"/>
              </a:solidFill>
            </a:endParaRPr>
          </a:p>
          <a:p>
            <a:pPr indent="-292100" lvl="1" marL="914400" rtl="0" algn="l">
              <a:lnSpc>
                <a:spcPct val="150000"/>
              </a:lnSpc>
              <a:spcBef>
                <a:spcPts val="0"/>
              </a:spcBef>
              <a:spcAft>
                <a:spcPts val="0"/>
              </a:spcAft>
              <a:buClr>
                <a:schemeClr val="dk1"/>
              </a:buClr>
              <a:buSzPts val="1000"/>
              <a:buChar char="○"/>
            </a:pPr>
            <a:r>
              <a:rPr b="1" lang="en" sz="1000">
                <a:solidFill>
                  <a:schemeClr val="dk1"/>
                </a:solidFill>
              </a:rPr>
              <a:t>complete folder</a:t>
            </a:r>
            <a:r>
              <a:rPr lang="en" sz="1000">
                <a:solidFill>
                  <a:schemeClr val="dk1"/>
                </a:solidFill>
              </a:rPr>
              <a:t>: This folder contains the completed or final and stylized data that appears in the Complete group when the QGIS Project File is open</a:t>
            </a:r>
            <a:endParaRPr sz="1000">
              <a:solidFill>
                <a:schemeClr val="dk1"/>
              </a:solidFill>
            </a:endParaRPr>
          </a:p>
          <a:p>
            <a:pPr indent="-292100" lvl="2" marL="1371600" rtl="0" algn="l">
              <a:lnSpc>
                <a:spcPct val="150000"/>
              </a:lnSpc>
              <a:spcBef>
                <a:spcPts val="0"/>
              </a:spcBef>
              <a:spcAft>
                <a:spcPts val="0"/>
              </a:spcAft>
              <a:buClr>
                <a:schemeClr val="dk1"/>
              </a:buClr>
              <a:buSzPts val="1000"/>
              <a:buChar char="■"/>
            </a:pPr>
            <a:r>
              <a:rPr lang="en" sz="1000">
                <a:solidFill>
                  <a:schemeClr val="dk1"/>
                </a:solidFill>
              </a:rPr>
              <a:t>90df_couple, 90df_partner, and 90df_usa are geojson files. The countries file is contained within a zipped folder.</a:t>
            </a:r>
            <a:endParaRPr sz="1000">
              <a:solidFill>
                <a:schemeClr val="dk1"/>
              </a:solidFill>
            </a:endParaRPr>
          </a:p>
          <a:p>
            <a:pPr indent="0" lvl="0" marL="0" rtl="0" algn="l">
              <a:spcBef>
                <a:spcPts val="0"/>
              </a:spcBef>
              <a:spcAft>
                <a:spcPts val="0"/>
              </a:spcAft>
              <a:buNone/>
            </a:pPr>
            <a:r>
              <a:t/>
            </a:r>
            <a:endParaRPr sz="10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b706da4f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b706da4f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Find the _OPEN_ME file in the downloaded AND unzipped folder.</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aab1c142f8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aab1c142f8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b706da4fb0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b706da4fb0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Familiarize yourself with the QGIS interface. The QGIS interface is highly customizable, but out of the box all instances of the software should consist of panels, a map view or workspace area, a menu at the top, toolbars with various icons below the menu, and a status bar along the bottom.</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79852bf87c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79852bf87c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Familiarize yourself with the QGIS interface. The QGIS interface is highly customizable, but out of the box all instances of the software should consist of panels, a map view or workspace area, a menu at the top, toolbars with various icons below the menu, and a status bar along the bottom.</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79852bf87c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79852bf87c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you want to follow along leisurely, keep Complete: Hub lines checked and uncheck all the boxes UNDER it: 90df: Partner, 90df: USA partner, 90df_couple. Check it again when the step is done by the instructor.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If you want to follow along on a more intermediate level: Uncheck the Complete group, and try to follow everything the instructor does, but refer back to the Complete Group if something doesn’t work or you get lost.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If you want to turn on hard mode: open a blank QGIS project, re-adding the Countries (</a:t>
            </a:r>
            <a:r>
              <a:rPr lang="en"/>
              <a:t>ne_50m_admin_countries) shapefile yourself and follow along without asking questions, only referring to the attendee resources recipe.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b37764c4ba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b37764c4ba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Feedback form link: </a:t>
            </a:r>
            <a:r>
              <a:rPr lang="en" u="sng">
                <a:solidFill>
                  <a:schemeClr val="hlink"/>
                </a:solidFill>
                <a:hlinkClick r:id="rId2"/>
              </a:rPr>
              <a:t>https://forms.gle/cp2QN476Da6WTZMk8</a:t>
            </a:r>
            <a:r>
              <a:rPr lang="en"/>
              <a:t>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b36ea007cd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b36ea007cd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b98f730a1c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b98f730a1c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b5351a26c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b5351a26c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rPr>
              <a:t>Poll Everywhere: https://PollEv.com/clickable_images/vx46SmrpYsx7308Znrgiw/respond</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b5351a26c1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b5351a26c1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rPr>
              <a:t>Poll Everywhere: </a:t>
            </a:r>
            <a:r>
              <a:rPr lang="en" sz="1200">
                <a:solidFill>
                  <a:schemeClr val="dk1"/>
                </a:solidFill>
                <a:highlight>
                  <a:srgbClr val="FFFFFF"/>
                </a:highlight>
                <a:latin typeface="Source Sans Pro"/>
                <a:ea typeface="Source Sans Pro"/>
                <a:cs typeface="Source Sans Pro"/>
                <a:sym typeface="Source Sans Pro"/>
              </a:rPr>
              <a:t>https://PollEv.com/multiple_choice_polls/a7hDLCnKxCEdfA1Nh6saD/respond</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b93fbe679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b93fbe679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
                <a:solidFill>
                  <a:schemeClr val="dk1"/>
                </a:solidFill>
              </a:rPr>
              <a:t>The research question I am asking myself today is: Roughly, how far apart do the 90 day fiance couples (OG) live from each other?</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b3d6a58e1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b3d6a58e1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b93fbe679a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b93fbe679a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Intention setting: </a:t>
            </a:r>
            <a:endParaRPr/>
          </a:p>
          <a:p>
            <a:pPr indent="-298450" lvl="0" marL="457200" rtl="0" algn="l">
              <a:spcBef>
                <a:spcPts val="0"/>
              </a:spcBef>
              <a:spcAft>
                <a:spcPts val="0"/>
              </a:spcAft>
              <a:buSzPts val="1100"/>
              <a:buAutoNum type="arabicPeriod"/>
            </a:pPr>
            <a:r>
              <a:rPr lang="en">
                <a:solidFill>
                  <a:schemeClr val="dk1"/>
                </a:solidFill>
              </a:rPr>
              <a:t>First: what does it mean to be a beginner? I categorize this as a beginner lesson because it is a beginner session for geospatial THINKING as well as a relatively simple visualization and analysis, and if, like prerequisites requested, you feel grounded in other data skills or suites, you should be able to fully participate and learn how to apply beginner geospatial skills. However, if you don’t feel comfortable using a formula in Excel, this isn’t the beginner session for you.</a:t>
            </a:r>
            <a:endParaRPr>
              <a:solidFill>
                <a:schemeClr val="dk1"/>
              </a:solidFill>
            </a:endParaRPr>
          </a:p>
          <a:p>
            <a:pPr indent="0" lvl="0" marL="457200" rtl="0" algn="l">
              <a:spcBef>
                <a:spcPts val="0"/>
              </a:spcBef>
              <a:spcAft>
                <a:spcPts val="0"/>
              </a:spcAft>
              <a:buNone/>
            </a:pPr>
            <a:r>
              <a:t/>
            </a:r>
            <a:endParaRPr>
              <a:solidFill>
                <a:schemeClr val="dk1"/>
              </a:solidFill>
            </a:endParaRPr>
          </a:p>
          <a:p>
            <a:pPr indent="-298450" lvl="0" marL="457200" rtl="0" algn="l">
              <a:spcBef>
                <a:spcPts val="0"/>
              </a:spcBef>
              <a:spcAft>
                <a:spcPts val="0"/>
              </a:spcAft>
              <a:buSzPts val="1100"/>
              <a:buAutoNum type="arabicPeriod"/>
            </a:pPr>
            <a:r>
              <a:rPr lang="en"/>
              <a:t>Second: what is the purpose of this session? A metaphor for the purpose of this session is that you get to see how the sausage is made. You will have a look into some of the thought processes that makes a simple research question geospatial. You are not intended to walk away fully functional in QGIS, geospatial data, or a hub lines or proximity analysis. However, by using the knowledge gained and exposure to tools and resources provided in this session, in the future you can knowledgeably plan your own project or version as well as follow the steps to achieve this on your own. </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AutoNum type="arabicPeriod"/>
            </a:pPr>
            <a:r>
              <a:rPr lang="en"/>
              <a:t>Third: learning never ends. You wouldn’t call yourself a chef after watching one cooking show, but you are educating yourself by watching it. Think of this the same way: if you want to incorporate geospatial data and tools into your work and research, it is a continuous learning and growth process. So let’s grow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50" name="Shape 50"/>
        <p:cNvGrpSpPr/>
        <p:nvPr/>
      </p:nvGrpSpPr>
      <p:grpSpPr>
        <a:xfrm>
          <a:off x="0" y="0"/>
          <a:ext cx="0" cy="0"/>
          <a:chOff x="0" y="0"/>
          <a:chExt cx="0" cy="0"/>
        </a:xfrm>
      </p:grpSpPr>
      <p:sp>
        <p:nvSpPr>
          <p:cNvPr id="51" name="Google Shape;51;p13"/>
          <p:cNvSpPr/>
          <p:nvPr>
            <p:ph idx="2" type="pic"/>
          </p:nvPr>
        </p:nvSpPr>
        <p:spPr>
          <a:xfrm>
            <a:off x="0" y="1"/>
            <a:ext cx="9144000" cy="5143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2" name="Google Shape;52;p1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sz="1300"/>
            </a:lvl1pPr>
            <a:lvl2pPr lvl="1">
              <a:buNone/>
              <a:defRPr sz="1300"/>
            </a:lvl2pPr>
            <a:lvl3pPr lvl="2">
              <a:buNone/>
              <a:defRPr sz="1300"/>
            </a:lvl3pPr>
            <a:lvl4pPr lvl="3">
              <a:buNone/>
              <a:defRPr sz="1300"/>
            </a:lvl4pPr>
            <a:lvl5pPr lvl="4">
              <a:buNone/>
              <a:defRPr sz="1300"/>
            </a:lvl5pPr>
            <a:lvl6pPr lvl="5">
              <a:buNone/>
              <a:defRPr sz="1300"/>
            </a:lvl6pPr>
            <a:lvl7pPr lvl="6">
              <a:buNone/>
              <a:defRPr sz="1300"/>
            </a:lvl7pPr>
            <a:lvl8pPr lvl="7">
              <a:buNone/>
              <a:defRPr sz="1300"/>
            </a:lvl8pPr>
            <a:lvl9pPr lvl="8">
              <a:buNone/>
              <a:defRPr sz="13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4.png"/><Relationship Id="rId5" Type="http://schemas.openxmlformats.org/officeDocument/2006/relationships/image" Target="../media/image18.png"/><Relationship Id="rId6"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hyperlink" Target="http://drive.google.com/file/d/1ZQTX6lzTFGAyiNQ50P9UdtSbfW9MeKx4/view" TargetMode="Externa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5.png"/><Relationship Id="rId4" Type="http://schemas.openxmlformats.org/officeDocument/2006/relationships/hyperlink" Target="https://www.naturalearthdata.com/"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0.xml"/><Relationship Id="rId3"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2.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21.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3.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pic>
        <p:nvPicPr>
          <p:cNvPr descr="Green QGIS logo. G has a chef hat on top of it, and to the bottom left of the Q is uiche in cursive orange font to form the word quiche." id="57" name="Google Shape;57;p14" title="Quiche GIS logo"/>
          <p:cNvPicPr preferRelativeResize="0"/>
          <p:nvPr/>
        </p:nvPicPr>
        <p:blipFill>
          <a:blip r:embed="rId3">
            <a:alphaModFix/>
          </a:blip>
          <a:stretch>
            <a:fillRect/>
          </a:stretch>
        </p:blipFill>
        <p:spPr>
          <a:xfrm>
            <a:off x="1758250" y="470025"/>
            <a:ext cx="5627488" cy="3376500"/>
          </a:xfrm>
          <a:prstGeom prst="rect">
            <a:avLst/>
          </a:prstGeom>
          <a:noFill/>
          <a:ln>
            <a:noFill/>
          </a:ln>
        </p:spPr>
      </p:pic>
      <p:sp>
        <p:nvSpPr>
          <p:cNvPr id="58" name="Google Shape;58;p14"/>
          <p:cNvSpPr txBox="1"/>
          <p:nvPr>
            <p:ph idx="1" type="subTitle"/>
          </p:nvPr>
        </p:nvSpPr>
        <p:spPr>
          <a:xfrm>
            <a:off x="936450" y="3613281"/>
            <a:ext cx="1771200" cy="63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rgbClr val="000000"/>
                </a:solidFill>
                <a:latin typeface="Raleway"/>
                <a:ea typeface="Raleway"/>
                <a:cs typeface="Raleway"/>
                <a:sym typeface="Raleway"/>
              </a:rPr>
              <a:t>Make sure your mic is muted</a:t>
            </a:r>
            <a:endParaRPr sz="1700">
              <a:solidFill>
                <a:srgbClr val="000000"/>
              </a:solidFill>
              <a:latin typeface="Raleway"/>
              <a:ea typeface="Raleway"/>
              <a:cs typeface="Raleway"/>
              <a:sym typeface="Raleway"/>
            </a:endParaRPr>
          </a:p>
        </p:txBody>
      </p:sp>
      <p:sp>
        <p:nvSpPr>
          <p:cNvPr id="59" name="Google Shape;59;p14"/>
          <p:cNvSpPr txBox="1"/>
          <p:nvPr>
            <p:ph idx="1" type="subTitle"/>
          </p:nvPr>
        </p:nvSpPr>
        <p:spPr>
          <a:xfrm>
            <a:off x="1021950" y="4652150"/>
            <a:ext cx="7100100" cy="395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1300">
                <a:solidFill>
                  <a:srgbClr val="000000"/>
                </a:solidFill>
                <a:latin typeface="Raleway"/>
                <a:ea typeface="Raleway"/>
                <a:cs typeface="Raleway"/>
                <a:sym typeface="Raleway"/>
              </a:rPr>
              <a:t>Taylor Hixson | twh2@nyu.edu | Librarian for Geospatial Data Services | tiny.cc/quichegis</a:t>
            </a:r>
            <a:endParaRPr sz="1300">
              <a:solidFill>
                <a:srgbClr val="000000"/>
              </a:solidFill>
              <a:latin typeface="Raleway"/>
              <a:ea typeface="Raleway"/>
              <a:cs typeface="Raleway"/>
              <a:sym typeface="Raleway"/>
            </a:endParaRPr>
          </a:p>
        </p:txBody>
      </p:sp>
      <p:sp>
        <p:nvSpPr>
          <p:cNvPr id="60" name="Google Shape;60;p14"/>
          <p:cNvSpPr txBox="1"/>
          <p:nvPr>
            <p:ph idx="1" type="subTitle"/>
          </p:nvPr>
        </p:nvSpPr>
        <p:spPr>
          <a:xfrm>
            <a:off x="3622300" y="3613281"/>
            <a:ext cx="2287200" cy="65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rgbClr val="000000"/>
                </a:solidFill>
                <a:latin typeface="Raleway"/>
                <a:ea typeface="Raleway"/>
                <a:cs typeface="Raleway"/>
                <a:sym typeface="Raleway"/>
              </a:rPr>
              <a:t>Update your Zoom </a:t>
            </a:r>
            <a:endParaRPr sz="1700">
              <a:solidFill>
                <a:srgbClr val="000000"/>
              </a:solidFill>
              <a:latin typeface="Raleway"/>
              <a:ea typeface="Raleway"/>
              <a:cs typeface="Raleway"/>
              <a:sym typeface="Raleway"/>
            </a:endParaRPr>
          </a:p>
          <a:p>
            <a:pPr indent="0" lvl="0" marL="0" rtl="0" algn="l">
              <a:spcBef>
                <a:spcPts val="0"/>
              </a:spcBef>
              <a:spcAft>
                <a:spcPts val="0"/>
              </a:spcAft>
              <a:buNone/>
            </a:pPr>
            <a:r>
              <a:rPr lang="en" sz="1700">
                <a:solidFill>
                  <a:srgbClr val="000000"/>
                </a:solidFill>
                <a:latin typeface="Raleway"/>
                <a:ea typeface="Raleway"/>
                <a:cs typeface="Raleway"/>
                <a:sym typeface="Raleway"/>
              </a:rPr>
              <a:t>name, pronouns</a:t>
            </a:r>
            <a:endParaRPr sz="1700">
              <a:solidFill>
                <a:srgbClr val="000000"/>
              </a:solidFill>
              <a:latin typeface="Raleway"/>
              <a:ea typeface="Raleway"/>
              <a:cs typeface="Raleway"/>
              <a:sym typeface="Raleway"/>
            </a:endParaRPr>
          </a:p>
        </p:txBody>
      </p:sp>
      <p:sp>
        <p:nvSpPr>
          <p:cNvPr id="61" name="Google Shape;61;p14"/>
          <p:cNvSpPr txBox="1"/>
          <p:nvPr>
            <p:ph idx="1" type="subTitle"/>
          </p:nvPr>
        </p:nvSpPr>
        <p:spPr>
          <a:xfrm>
            <a:off x="6967175" y="3613281"/>
            <a:ext cx="2023800" cy="39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rgbClr val="000000"/>
                </a:solidFill>
                <a:latin typeface="Raleway"/>
                <a:ea typeface="Raleway"/>
                <a:cs typeface="Raleway"/>
                <a:sym typeface="Raleway"/>
              </a:rPr>
              <a:t>Introduce yourself in chat</a:t>
            </a:r>
            <a:endParaRPr sz="1700">
              <a:solidFill>
                <a:srgbClr val="000000"/>
              </a:solidFill>
              <a:latin typeface="Raleway"/>
              <a:ea typeface="Raleway"/>
              <a:cs typeface="Raleway"/>
              <a:sym typeface="Raleway"/>
            </a:endParaRPr>
          </a:p>
        </p:txBody>
      </p:sp>
      <p:pic>
        <p:nvPicPr>
          <p:cNvPr id="62" name="Google Shape;62;p14"/>
          <p:cNvPicPr preferRelativeResize="0"/>
          <p:nvPr/>
        </p:nvPicPr>
        <p:blipFill>
          <a:blip r:embed="rId4">
            <a:alphaModFix/>
          </a:blip>
          <a:stretch>
            <a:fillRect/>
          </a:stretch>
        </p:blipFill>
        <p:spPr>
          <a:xfrm>
            <a:off x="283675" y="3575271"/>
            <a:ext cx="731520" cy="731520"/>
          </a:xfrm>
          <a:prstGeom prst="rect">
            <a:avLst/>
          </a:prstGeom>
          <a:noFill/>
          <a:ln>
            <a:noFill/>
          </a:ln>
        </p:spPr>
      </p:pic>
      <p:pic>
        <p:nvPicPr>
          <p:cNvPr id="63" name="Google Shape;63;p14"/>
          <p:cNvPicPr preferRelativeResize="0"/>
          <p:nvPr/>
        </p:nvPicPr>
        <p:blipFill>
          <a:blip r:embed="rId5">
            <a:alphaModFix/>
          </a:blip>
          <a:stretch>
            <a:fillRect/>
          </a:stretch>
        </p:blipFill>
        <p:spPr>
          <a:xfrm>
            <a:off x="5852654" y="3546010"/>
            <a:ext cx="1097279" cy="790042"/>
          </a:xfrm>
          <a:prstGeom prst="rect">
            <a:avLst/>
          </a:prstGeom>
          <a:noFill/>
          <a:ln>
            <a:noFill/>
          </a:ln>
        </p:spPr>
      </p:pic>
      <p:pic>
        <p:nvPicPr>
          <p:cNvPr id="64" name="Google Shape;64;p14"/>
          <p:cNvPicPr preferRelativeResize="0"/>
          <p:nvPr/>
        </p:nvPicPr>
        <p:blipFill>
          <a:blip r:embed="rId6">
            <a:alphaModFix/>
          </a:blip>
          <a:stretch>
            <a:fillRect/>
          </a:stretch>
        </p:blipFill>
        <p:spPr>
          <a:xfrm>
            <a:off x="2928533" y="3575271"/>
            <a:ext cx="731520" cy="73152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3"/>
          <p:cNvSpPr txBox="1"/>
          <p:nvPr>
            <p:ph idx="12" type="sldNum"/>
          </p:nvPr>
        </p:nvSpPr>
        <p:spPr>
          <a:xfrm>
            <a:off x="6985129" y="4663225"/>
            <a:ext cx="20361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 </a:t>
            </a:r>
            <a:r>
              <a:rPr lang="en" sz="1300">
                <a:latin typeface="Raleway"/>
                <a:ea typeface="Raleway"/>
                <a:cs typeface="Raleway"/>
                <a:sym typeface="Raleway"/>
              </a:rPr>
              <a:t>tiny.cc/quichegis </a:t>
            </a:r>
            <a:fld id="{00000000-1234-1234-1234-123412341234}" type="slidenum">
              <a:rPr lang="en"/>
              <a:t>‹#›</a:t>
            </a:fld>
            <a:endParaRPr/>
          </a:p>
        </p:txBody>
      </p:sp>
      <p:sp>
        <p:nvSpPr>
          <p:cNvPr id="137" name="Google Shape;137;p23"/>
          <p:cNvSpPr txBox="1"/>
          <p:nvPr>
            <p:ph type="title"/>
          </p:nvPr>
        </p:nvSpPr>
        <p:spPr>
          <a:xfrm>
            <a:off x="1388100" y="0"/>
            <a:ext cx="6367800" cy="2017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5000">
                <a:latin typeface="Raleway"/>
                <a:ea typeface="Raleway"/>
                <a:cs typeface="Raleway"/>
                <a:sym typeface="Raleway"/>
              </a:rPr>
              <a:t>R</a:t>
            </a:r>
            <a:r>
              <a:rPr lang="en" sz="5000">
                <a:latin typeface="Raleway"/>
                <a:ea typeface="Raleway"/>
                <a:cs typeface="Raleway"/>
                <a:sym typeface="Raleway"/>
              </a:rPr>
              <a:t>ecipe:</a:t>
            </a:r>
            <a:endParaRPr sz="5000">
              <a:latin typeface="Raleway"/>
              <a:ea typeface="Raleway"/>
              <a:cs typeface="Raleway"/>
              <a:sym typeface="Raleway"/>
            </a:endParaRPr>
          </a:p>
          <a:p>
            <a:pPr indent="0" lvl="0" marL="0" rtl="0" algn="ctr">
              <a:spcBef>
                <a:spcPts val="0"/>
              </a:spcBef>
              <a:spcAft>
                <a:spcPts val="0"/>
              </a:spcAft>
              <a:buNone/>
            </a:pPr>
            <a:r>
              <a:rPr b="1" lang="en" sz="5000">
                <a:latin typeface="Raleway"/>
                <a:ea typeface="Raleway"/>
                <a:cs typeface="Raleway"/>
                <a:sym typeface="Raleway"/>
              </a:rPr>
              <a:t>tiny.cc/quichegis</a:t>
            </a:r>
            <a:endParaRPr b="1" sz="5000">
              <a:latin typeface="Raleway"/>
              <a:ea typeface="Raleway"/>
              <a:cs typeface="Raleway"/>
              <a:sym typeface="Raleway"/>
            </a:endParaRPr>
          </a:p>
        </p:txBody>
      </p:sp>
      <p:pic>
        <p:nvPicPr>
          <p:cNvPr descr="Screen capture video scrolling quickly through the attendee resources Google document" id="138" name="Google Shape;138;p23" title="Attendee Resources scrolling video">
            <a:hlinkClick r:id="rId3"/>
          </p:cNvPr>
          <p:cNvPicPr preferRelativeResize="0"/>
          <p:nvPr/>
        </p:nvPicPr>
        <p:blipFill>
          <a:blip r:embed="rId4">
            <a:alphaModFix/>
          </a:blip>
          <a:stretch>
            <a:fillRect/>
          </a:stretch>
        </p:blipFill>
        <p:spPr>
          <a:xfrm>
            <a:off x="2587450" y="2017200"/>
            <a:ext cx="3969100" cy="29768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000"/>
                                        <p:tgtEl>
                                          <p:spTgt spid="1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4"/>
          <p:cNvSpPr txBox="1"/>
          <p:nvPr>
            <p:ph type="title"/>
          </p:nvPr>
        </p:nvSpPr>
        <p:spPr>
          <a:xfrm>
            <a:off x="114300" y="450150"/>
            <a:ext cx="88230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aleway"/>
                <a:ea typeface="Raleway"/>
                <a:cs typeface="Raleway"/>
                <a:sym typeface="Raleway"/>
              </a:rPr>
              <a:t>Planning the menu: </a:t>
            </a:r>
            <a:endParaRPr>
              <a:latin typeface="Raleway"/>
              <a:ea typeface="Raleway"/>
              <a:cs typeface="Raleway"/>
              <a:sym typeface="Raleway"/>
            </a:endParaRPr>
          </a:p>
          <a:p>
            <a:pPr indent="0" lvl="0" marL="0" rtl="0" algn="l">
              <a:spcBef>
                <a:spcPts val="0"/>
              </a:spcBef>
              <a:spcAft>
                <a:spcPts val="0"/>
              </a:spcAft>
              <a:buNone/>
            </a:pPr>
            <a:r>
              <a:rPr lang="en">
                <a:latin typeface="Raleway"/>
                <a:ea typeface="Raleway"/>
                <a:cs typeface="Raleway"/>
                <a:sym typeface="Raleway"/>
              </a:rPr>
              <a:t>Beginners guide to geospatial project management</a:t>
            </a:r>
            <a:endParaRPr>
              <a:latin typeface="Raleway"/>
              <a:ea typeface="Raleway"/>
              <a:cs typeface="Raleway"/>
              <a:sym typeface="Raleway"/>
            </a:endParaRPr>
          </a:p>
        </p:txBody>
      </p:sp>
      <p:sp>
        <p:nvSpPr>
          <p:cNvPr id="144" name="Google Shape;14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5" name="Google Shape;145;p24"/>
          <p:cNvSpPr txBox="1"/>
          <p:nvPr/>
        </p:nvSpPr>
        <p:spPr>
          <a:xfrm>
            <a:off x="73976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descr="Screenshot of first page of blank geospatial project management document" id="151" name="Google Shape;151;p25" title="Screenshot of blank geospatial project management document"/>
          <p:cNvPicPr preferRelativeResize="0"/>
          <p:nvPr/>
        </p:nvPicPr>
        <p:blipFill>
          <a:blip r:embed="rId3">
            <a:alphaModFix/>
          </a:blip>
          <a:stretch>
            <a:fillRect/>
          </a:stretch>
        </p:blipFill>
        <p:spPr>
          <a:xfrm>
            <a:off x="152400" y="152400"/>
            <a:ext cx="4102701" cy="3168924"/>
          </a:xfrm>
          <a:prstGeom prst="rect">
            <a:avLst/>
          </a:prstGeom>
          <a:noFill/>
          <a:ln>
            <a:noFill/>
          </a:ln>
        </p:spPr>
      </p:pic>
      <p:pic>
        <p:nvPicPr>
          <p:cNvPr descr="Screenshot of second page of blank geospatial project management document" id="152" name="Google Shape;152;p25" title="Screenshot of blank geospatial project management document"/>
          <p:cNvPicPr preferRelativeResize="0"/>
          <p:nvPr/>
        </p:nvPicPr>
        <p:blipFill>
          <a:blip r:embed="rId4">
            <a:alphaModFix/>
          </a:blip>
          <a:stretch>
            <a:fillRect/>
          </a:stretch>
        </p:blipFill>
        <p:spPr>
          <a:xfrm>
            <a:off x="4255100" y="1527348"/>
            <a:ext cx="4888900" cy="352947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6"/>
          <p:cNvSpPr txBox="1"/>
          <p:nvPr>
            <p:ph idx="12" type="sldNum"/>
          </p:nvPr>
        </p:nvSpPr>
        <p:spPr>
          <a:xfrm>
            <a:off x="7286133" y="4663225"/>
            <a:ext cx="1734900" cy="393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Raleway"/>
                <a:ea typeface="Raleway"/>
                <a:cs typeface="Raleway"/>
                <a:sym typeface="Raleway"/>
              </a:rPr>
              <a:t>tiny.cc/quichegis</a:t>
            </a:r>
            <a:r>
              <a:rPr lang="en" sz="1400">
                <a:solidFill>
                  <a:schemeClr val="dk1"/>
                </a:solidFill>
              </a:rPr>
              <a:t> </a:t>
            </a:r>
            <a:fld id="{00000000-1234-1234-1234-123412341234}" type="slidenum">
              <a:rPr lang="en"/>
              <a:t>‹#›</a:t>
            </a:fld>
            <a:endParaRPr/>
          </a:p>
        </p:txBody>
      </p:sp>
      <p:pic>
        <p:nvPicPr>
          <p:cNvPr id="158" name="Google Shape;158;p26"/>
          <p:cNvPicPr preferRelativeResize="0"/>
          <p:nvPr/>
        </p:nvPicPr>
        <p:blipFill>
          <a:blip r:embed="rId3">
            <a:alphaModFix/>
          </a:blip>
          <a:stretch>
            <a:fillRect/>
          </a:stretch>
        </p:blipFill>
        <p:spPr>
          <a:xfrm>
            <a:off x="152400" y="152400"/>
            <a:ext cx="7066954" cy="4838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7"/>
          <p:cNvSpPr txBox="1"/>
          <p:nvPr>
            <p:ph idx="12" type="sldNum"/>
          </p:nvPr>
        </p:nvSpPr>
        <p:spPr>
          <a:xfrm>
            <a:off x="7286133" y="4663225"/>
            <a:ext cx="1734900" cy="393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Raleway"/>
                <a:ea typeface="Raleway"/>
                <a:cs typeface="Raleway"/>
                <a:sym typeface="Raleway"/>
              </a:rPr>
              <a:t>tiny.cc/quichegis</a:t>
            </a:r>
            <a:r>
              <a:rPr lang="en" sz="1400">
                <a:solidFill>
                  <a:schemeClr val="dk1"/>
                </a:solidFill>
              </a:rPr>
              <a:t> </a:t>
            </a:r>
            <a:fld id="{00000000-1234-1234-1234-123412341234}" type="slidenum">
              <a:rPr lang="en"/>
              <a:t>‹#›</a:t>
            </a:fld>
            <a:endParaRPr/>
          </a:p>
        </p:txBody>
      </p:sp>
      <p:pic>
        <p:nvPicPr>
          <p:cNvPr id="164" name="Google Shape;164;p27"/>
          <p:cNvPicPr preferRelativeResize="0"/>
          <p:nvPr/>
        </p:nvPicPr>
        <p:blipFill>
          <a:blip r:embed="rId3">
            <a:alphaModFix/>
          </a:blip>
          <a:stretch>
            <a:fillRect/>
          </a:stretch>
        </p:blipFill>
        <p:spPr>
          <a:xfrm>
            <a:off x="152400" y="152400"/>
            <a:ext cx="6743590" cy="4838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8"/>
          <p:cNvSpPr txBox="1"/>
          <p:nvPr>
            <p:ph type="title"/>
          </p:nvPr>
        </p:nvSpPr>
        <p:spPr>
          <a:xfrm>
            <a:off x="0" y="450150"/>
            <a:ext cx="90213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4500">
                <a:latin typeface="Raleway"/>
                <a:ea typeface="Raleway"/>
                <a:cs typeface="Raleway"/>
                <a:sym typeface="Raleway"/>
              </a:rPr>
              <a:t>Mise en place: </a:t>
            </a:r>
            <a:endParaRPr sz="4500">
              <a:latin typeface="Raleway"/>
              <a:ea typeface="Raleway"/>
              <a:cs typeface="Raleway"/>
              <a:sym typeface="Raleway"/>
            </a:endParaRPr>
          </a:p>
          <a:p>
            <a:pPr indent="0" lvl="0" marL="0" rtl="0" algn="l">
              <a:spcBef>
                <a:spcPts val="0"/>
              </a:spcBef>
              <a:spcAft>
                <a:spcPts val="0"/>
              </a:spcAft>
              <a:buNone/>
            </a:pPr>
            <a:r>
              <a:rPr lang="en" sz="4500">
                <a:latin typeface="Raleway"/>
                <a:ea typeface="Raleway"/>
                <a:cs typeface="Raleway"/>
                <a:sym typeface="Raleway"/>
              </a:rPr>
              <a:t>Setting up your data for mapping</a:t>
            </a:r>
            <a:endParaRPr sz="4500">
              <a:latin typeface="Raleway"/>
              <a:ea typeface="Raleway"/>
              <a:cs typeface="Raleway"/>
              <a:sym typeface="Raleway"/>
            </a:endParaRPr>
          </a:p>
        </p:txBody>
      </p:sp>
      <p:sp>
        <p:nvSpPr>
          <p:cNvPr id="170" name="Google Shape;170;p2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71" name="Google Shape;171;p28"/>
          <p:cNvSpPr txBox="1"/>
          <p:nvPr/>
        </p:nvSpPr>
        <p:spPr>
          <a:xfrm>
            <a:off x="73976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77" name="Google Shape;177;p29"/>
          <p:cNvSpPr txBox="1"/>
          <p:nvPr/>
        </p:nvSpPr>
        <p:spPr>
          <a:xfrm>
            <a:off x="73976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sp>
        <p:nvSpPr>
          <p:cNvPr id="178" name="Google Shape;178;p29"/>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Fourth tab of 90df spreadsheet</a:t>
            </a:r>
            <a:endParaRPr/>
          </a:p>
        </p:txBody>
      </p:sp>
      <p:pic>
        <p:nvPicPr>
          <p:cNvPr descr="Screenshot of 90df spreadsheet" id="179" name="Google Shape;179;p29" title="Screenshot of 90df spreadsheet"/>
          <p:cNvPicPr preferRelativeResize="0"/>
          <p:nvPr/>
        </p:nvPicPr>
        <p:blipFill>
          <a:blip r:embed="rId3">
            <a:alphaModFix/>
          </a:blip>
          <a:stretch>
            <a:fillRect/>
          </a:stretch>
        </p:blipFill>
        <p:spPr>
          <a:xfrm>
            <a:off x="370775" y="188800"/>
            <a:ext cx="4919042" cy="39257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0"/>
          <p:cNvSpPr txBox="1"/>
          <p:nvPr>
            <p:ph type="title"/>
          </p:nvPr>
        </p:nvSpPr>
        <p:spPr>
          <a:xfrm>
            <a:off x="102900" y="526350"/>
            <a:ext cx="89382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aleway"/>
                <a:ea typeface="Raleway"/>
                <a:cs typeface="Raleway"/>
                <a:sym typeface="Raleway"/>
              </a:rPr>
              <a:t>Cooking &amp; Serving: </a:t>
            </a:r>
            <a:endParaRPr>
              <a:latin typeface="Raleway"/>
              <a:ea typeface="Raleway"/>
              <a:cs typeface="Raleway"/>
              <a:sym typeface="Raleway"/>
            </a:endParaRPr>
          </a:p>
          <a:p>
            <a:pPr indent="0" lvl="0" marL="0" rtl="0" algn="l">
              <a:spcBef>
                <a:spcPts val="0"/>
              </a:spcBef>
              <a:spcAft>
                <a:spcPts val="0"/>
              </a:spcAft>
              <a:buNone/>
            </a:pPr>
            <a:r>
              <a:rPr lang="en">
                <a:latin typeface="Raleway"/>
                <a:ea typeface="Raleway"/>
                <a:cs typeface="Raleway"/>
                <a:sym typeface="Raleway"/>
              </a:rPr>
              <a:t>Let’s get into the GIS</a:t>
            </a:r>
            <a:endParaRPr>
              <a:latin typeface="Raleway"/>
              <a:ea typeface="Raleway"/>
              <a:cs typeface="Raleway"/>
              <a:sym typeface="Raleway"/>
            </a:endParaRPr>
          </a:p>
        </p:txBody>
      </p:sp>
      <p:sp>
        <p:nvSpPr>
          <p:cNvPr id="185" name="Google Shape;185;p3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86" name="Google Shape;186;p30"/>
          <p:cNvSpPr txBox="1"/>
          <p:nvPr/>
        </p:nvSpPr>
        <p:spPr>
          <a:xfrm>
            <a:off x="73214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1"/>
          <p:cNvSpPr txBox="1"/>
          <p:nvPr>
            <p:ph idx="12" type="sldNum"/>
          </p:nvPr>
        </p:nvSpPr>
        <p:spPr>
          <a:xfrm>
            <a:off x="7143021" y="4663225"/>
            <a:ext cx="18783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 </a:t>
            </a:r>
            <a:r>
              <a:rPr lang="en" sz="1300">
                <a:latin typeface="Raleway"/>
                <a:ea typeface="Raleway"/>
                <a:cs typeface="Raleway"/>
                <a:sym typeface="Raleway"/>
              </a:rPr>
              <a:t>tiny.cc/quichegis </a:t>
            </a:r>
            <a:fld id="{00000000-1234-1234-1234-123412341234}" type="slidenum">
              <a:rPr lang="en"/>
              <a:t>‹#›</a:t>
            </a:fld>
            <a:endParaRPr/>
          </a:p>
        </p:txBody>
      </p:sp>
      <p:pic>
        <p:nvPicPr>
          <p:cNvPr id="192" name="Google Shape;192;p31"/>
          <p:cNvPicPr preferRelativeResize="0"/>
          <p:nvPr/>
        </p:nvPicPr>
        <p:blipFill>
          <a:blip r:embed="rId3">
            <a:alphaModFix/>
          </a:blip>
          <a:stretch>
            <a:fillRect/>
          </a:stretch>
        </p:blipFill>
        <p:spPr>
          <a:xfrm>
            <a:off x="96800" y="1800200"/>
            <a:ext cx="4191000" cy="2000250"/>
          </a:xfrm>
          <a:prstGeom prst="rect">
            <a:avLst/>
          </a:prstGeom>
          <a:noFill/>
          <a:ln>
            <a:noFill/>
          </a:ln>
        </p:spPr>
      </p:pic>
      <p:sp>
        <p:nvSpPr>
          <p:cNvPr id="193" name="Google Shape;193;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aleway"/>
                <a:ea typeface="Raleway"/>
                <a:cs typeface="Raleway"/>
                <a:sym typeface="Raleway"/>
              </a:rPr>
              <a:t>What’s in the downloads?</a:t>
            </a:r>
            <a:endParaRPr>
              <a:latin typeface="Raleway"/>
              <a:ea typeface="Raleway"/>
              <a:cs typeface="Raleway"/>
              <a:sym typeface="Raleway"/>
            </a:endParaRPr>
          </a:p>
        </p:txBody>
      </p:sp>
      <p:graphicFrame>
        <p:nvGraphicFramePr>
          <p:cNvPr id="194" name="Google Shape;194;p31"/>
          <p:cNvGraphicFramePr/>
          <p:nvPr/>
        </p:nvGraphicFramePr>
        <p:xfrm>
          <a:off x="4572000" y="1800195"/>
          <a:ext cx="3000000" cy="3000000"/>
        </p:xfrm>
        <a:graphic>
          <a:graphicData uri="http://schemas.openxmlformats.org/drawingml/2006/table">
            <a:tbl>
              <a:tblPr>
                <a:noFill/>
                <a:tableStyleId>{407C0E82-03EF-4737-934E-2888E6C770CA}</a:tableStyleId>
              </a:tblPr>
              <a:tblGrid>
                <a:gridCol w="4473600"/>
              </a:tblGrid>
              <a:tr h="604975">
                <a:tc>
                  <a:txBody>
                    <a:bodyPr/>
                    <a:lstStyle/>
                    <a:p>
                      <a:pPr indent="0" lvl="0" marL="0" rtl="0" algn="l">
                        <a:spcBef>
                          <a:spcPts val="0"/>
                        </a:spcBef>
                        <a:spcAft>
                          <a:spcPts val="0"/>
                        </a:spcAft>
                        <a:buNone/>
                      </a:pPr>
                      <a:r>
                        <a:rPr b="1" lang="en"/>
                        <a:t>ne_50m_admin_countries folder</a:t>
                      </a:r>
                      <a:r>
                        <a:rPr lang="en"/>
                        <a:t>: </a:t>
                      </a:r>
                      <a:r>
                        <a:rPr lang="en" u="sng">
                          <a:solidFill>
                            <a:schemeClr val="hlink"/>
                          </a:solidFill>
                          <a:hlinkClick r:id="rId4"/>
                        </a:rPr>
                        <a:t>Natural Earth Data</a:t>
                      </a:r>
                      <a:r>
                        <a:rPr lang="en"/>
                        <a:t> </a:t>
                      </a:r>
                      <a:r>
                        <a:rPr lang="en"/>
                        <a:t>shapefile for the countries of the world.</a:t>
                      </a:r>
                      <a:endParaRPr/>
                    </a:p>
                  </a:txBody>
                  <a:tcPr marT="91425" marB="91425" marR="91425" marL="91425"/>
                </a:tc>
              </a:tr>
              <a:tr h="797875">
                <a:tc>
                  <a:txBody>
                    <a:bodyPr/>
                    <a:lstStyle/>
                    <a:p>
                      <a:pPr indent="0" lvl="0" marL="0" rtl="0" algn="l">
                        <a:spcBef>
                          <a:spcPts val="0"/>
                        </a:spcBef>
                        <a:spcAft>
                          <a:spcPts val="0"/>
                        </a:spcAft>
                        <a:buNone/>
                      </a:pPr>
                      <a:r>
                        <a:rPr b="1" lang="en"/>
                        <a:t>Complete folder</a:t>
                      </a:r>
                      <a:r>
                        <a:rPr lang="en"/>
                        <a:t>: </a:t>
                      </a:r>
                      <a:r>
                        <a:rPr lang="en"/>
                        <a:t>C</a:t>
                      </a:r>
                      <a:r>
                        <a:rPr lang="en"/>
                        <a:t>ompleted and stylized data that appears in the Complete group when the QGIS Project File is open.</a:t>
                      </a:r>
                      <a:endParaRPr/>
                    </a:p>
                  </a:txBody>
                  <a:tcPr marT="91425" marB="91425" marR="91425" marL="91425"/>
                </a:tc>
              </a:tr>
              <a:tr h="496950">
                <a:tc>
                  <a:txBody>
                    <a:bodyPr/>
                    <a:lstStyle/>
                    <a:p>
                      <a:pPr indent="0" lvl="0" marL="0" rtl="0" algn="l">
                        <a:spcBef>
                          <a:spcPts val="0"/>
                        </a:spcBef>
                        <a:spcAft>
                          <a:spcPts val="0"/>
                        </a:spcAft>
                        <a:buNone/>
                      </a:pPr>
                      <a:r>
                        <a:rPr b="1" lang="en"/>
                        <a:t>90df_plot</a:t>
                      </a:r>
                      <a:r>
                        <a:rPr lang="en"/>
                        <a:t>: </a:t>
                      </a:r>
                      <a:r>
                        <a:rPr lang="en"/>
                        <a:t>D</a:t>
                      </a:r>
                      <a:r>
                        <a:rPr lang="en"/>
                        <a:t>ata that from 90df Google Sheet step4_coordinates.</a:t>
                      </a:r>
                      <a:endParaRPr/>
                    </a:p>
                  </a:txBody>
                  <a:tcPr marT="91425" marB="91425" marR="91425" marL="91425"/>
                </a:tc>
              </a:tr>
              <a:tr h="604975">
                <a:tc>
                  <a:txBody>
                    <a:bodyPr/>
                    <a:lstStyle/>
                    <a:p>
                      <a:pPr indent="0" lvl="0" marL="0" rtl="0" algn="l">
                        <a:spcBef>
                          <a:spcPts val="0"/>
                        </a:spcBef>
                        <a:spcAft>
                          <a:spcPts val="0"/>
                        </a:spcAft>
                        <a:buNone/>
                      </a:pPr>
                      <a:r>
                        <a:rPr b="1" lang="en"/>
                        <a:t>_OPEN_ME</a:t>
                      </a:r>
                      <a:r>
                        <a:rPr lang="en"/>
                        <a:t>: QGIS Project file to open and work in during this session</a:t>
                      </a:r>
                      <a:endParaRPr/>
                    </a:p>
                  </a:txBody>
                  <a:tcPr marT="91425" marB="91425" marR="91425" marL="91425"/>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2"/>
          <p:cNvSpPr txBox="1"/>
          <p:nvPr>
            <p:ph idx="1" type="body"/>
          </p:nvPr>
        </p:nvSpPr>
        <p:spPr>
          <a:xfrm>
            <a:off x="318950" y="44696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Find the _OPEN_ME file in the downloads</a:t>
            </a:r>
            <a:endParaRPr/>
          </a:p>
        </p:txBody>
      </p:sp>
      <p:pic>
        <p:nvPicPr>
          <p:cNvPr descr="Screenshot of download in PC highlighting the _OPEN_ME file in the folder" id="200" name="Google Shape;200;p32" title="Screenshot of download in PC"/>
          <p:cNvPicPr preferRelativeResize="0"/>
          <p:nvPr/>
        </p:nvPicPr>
        <p:blipFill>
          <a:blip r:embed="rId3">
            <a:alphaModFix/>
          </a:blip>
          <a:stretch>
            <a:fillRect/>
          </a:stretch>
        </p:blipFill>
        <p:spPr>
          <a:xfrm>
            <a:off x="1700213" y="3036175"/>
            <a:ext cx="5743575" cy="1143000"/>
          </a:xfrm>
          <a:prstGeom prst="rect">
            <a:avLst/>
          </a:prstGeom>
          <a:noFill/>
          <a:ln>
            <a:noFill/>
          </a:ln>
        </p:spPr>
      </p:pic>
      <p:sp>
        <p:nvSpPr>
          <p:cNvPr id="201" name="Google Shape;201;p3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02" name="Google Shape;202;p32"/>
          <p:cNvSpPr txBox="1"/>
          <p:nvPr/>
        </p:nvSpPr>
        <p:spPr>
          <a:xfrm>
            <a:off x="73214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pic>
        <p:nvPicPr>
          <p:cNvPr descr="Screenshot of download in Mac highlighting the _OPEN_ME file in the folder" id="203" name="Google Shape;203;p32" title="Screenshot of download in Mac"/>
          <p:cNvPicPr preferRelativeResize="0"/>
          <p:nvPr/>
        </p:nvPicPr>
        <p:blipFill>
          <a:blip r:embed="rId4">
            <a:alphaModFix/>
          </a:blip>
          <a:stretch>
            <a:fillRect/>
          </a:stretch>
        </p:blipFill>
        <p:spPr>
          <a:xfrm>
            <a:off x="1826900" y="173925"/>
            <a:ext cx="5124450" cy="2571750"/>
          </a:xfrm>
          <a:prstGeom prst="rect">
            <a:avLst/>
          </a:prstGeom>
          <a:noFill/>
          <a:ln>
            <a:noFill/>
          </a:ln>
        </p:spPr>
      </p:pic>
      <p:sp>
        <p:nvSpPr>
          <p:cNvPr id="204" name="Google Shape;204;p32"/>
          <p:cNvSpPr txBox="1"/>
          <p:nvPr/>
        </p:nvSpPr>
        <p:spPr>
          <a:xfrm>
            <a:off x="777700" y="1011275"/>
            <a:ext cx="813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t>Mac</a:t>
            </a:r>
            <a:endParaRPr sz="2400"/>
          </a:p>
        </p:txBody>
      </p:sp>
      <p:sp>
        <p:nvSpPr>
          <p:cNvPr id="205" name="Google Shape;205;p32"/>
          <p:cNvSpPr txBox="1"/>
          <p:nvPr/>
        </p:nvSpPr>
        <p:spPr>
          <a:xfrm>
            <a:off x="159075" y="3330625"/>
            <a:ext cx="1431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t>Windows</a:t>
            </a:r>
            <a:endParaRPr sz="24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pic>
        <p:nvPicPr>
          <p:cNvPr descr="Green QGIS logo. G has a chef hat on top of it, and to the bottom left of the Q is uiche in cursive orange font to form the word quiche." id="69" name="Google Shape;69;p15" title="Quiche GIS logo"/>
          <p:cNvPicPr preferRelativeResize="0"/>
          <p:nvPr/>
        </p:nvPicPr>
        <p:blipFill>
          <a:blip r:embed="rId3">
            <a:alphaModFix/>
          </a:blip>
          <a:stretch>
            <a:fillRect/>
          </a:stretch>
        </p:blipFill>
        <p:spPr>
          <a:xfrm>
            <a:off x="927027" y="1198875"/>
            <a:ext cx="2786450" cy="1671875"/>
          </a:xfrm>
          <a:prstGeom prst="rect">
            <a:avLst/>
          </a:prstGeom>
          <a:noFill/>
          <a:ln>
            <a:noFill/>
          </a:ln>
        </p:spPr>
      </p:pic>
      <p:sp>
        <p:nvSpPr>
          <p:cNvPr id="70" name="Google Shape;70;p15"/>
          <p:cNvSpPr txBox="1"/>
          <p:nvPr>
            <p:ph type="title"/>
          </p:nvPr>
        </p:nvSpPr>
        <p:spPr>
          <a:xfrm>
            <a:off x="297650" y="2584525"/>
            <a:ext cx="4045200" cy="825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5000">
                <a:latin typeface="Raleway"/>
                <a:ea typeface="Raleway"/>
                <a:cs typeface="Raleway"/>
                <a:sym typeface="Raleway"/>
              </a:rPr>
              <a:t>Agenda</a:t>
            </a:r>
            <a:endParaRPr sz="5000">
              <a:latin typeface="Raleway"/>
              <a:ea typeface="Raleway"/>
              <a:cs typeface="Raleway"/>
              <a:sym typeface="Raleway"/>
            </a:endParaRPr>
          </a:p>
        </p:txBody>
      </p:sp>
      <p:sp>
        <p:nvSpPr>
          <p:cNvPr id="71" name="Google Shape;71;p15"/>
          <p:cNvSpPr txBox="1"/>
          <p:nvPr>
            <p:ph idx="2" type="body"/>
          </p:nvPr>
        </p:nvSpPr>
        <p:spPr>
          <a:xfrm>
            <a:off x="4731300" y="724075"/>
            <a:ext cx="4299600" cy="3695100"/>
          </a:xfrm>
          <a:prstGeom prst="rect">
            <a:avLst/>
          </a:prstGeom>
        </p:spPr>
        <p:txBody>
          <a:bodyPr anchorCtr="0" anchor="ctr" bIns="91425" lIns="91425" spcFirstLastPara="1" rIns="91425" wrap="square" tIns="91425">
            <a:noAutofit/>
          </a:bodyPr>
          <a:lstStyle/>
          <a:p>
            <a:pPr indent="-431800" lvl="0" marL="457200" rtl="0" algn="l">
              <a:lnSpc>
                <a:spcPct val="150000"/>
              </a:lnSpc>
              <a:spcBef>
                <a:spcPts val="0"/>
              </a:spcBef>
              <a:spcAft>
                <a:spcPts val="0"/>
              </a:spcAft>
              <a:buClr>
                <a:schemeClr val="dk1"/>
              </a:buClr>
              <a:buSzPts val="3200"/>
              <a:buFont typeface="Raleway"/>
              <a:buChar char="●"/>
            </a:pPr>
            <a:r>
              <a:rPr lang="en" sz="3200">
                <a:solidFill>
                  <a:schemeClr val="dk1"/>
                </a:solidFill>
                <a:latin typeface="Raleway"/>
                <a:ea typeface="Raleway"/>
                <a:cs typeface="Raleway"/>
                <a:sym typeface="Raleway"/>
              </a:rPr>
              <a:t>Introductions</a:t>
            </a:r>
            <a:endParaRPr sz="3200">
              <a:solidFill>
                <a:schemeClr val="dk1"/>
              </a:solidFill>
              <a:latin typeface="Raleway"/>
              <a:ea typeface="Raleway"/>
              <a:cs typeface="Raleway"/>
              <a:sym typeface="Raleway"/>
            </a:endParaRPr>
          </a:p>
          <a:p>
            <a:pPr indent="-431800" lvl="0" marL="457200" rtl="0" algn="l">
              <a:lnSpc>
                <a:spcPct val="150000"/>
              </a:lnSpc>
              <a:spcBef>
                <a:spcPts val="0"/>
              </a:spcBef>
              <a:spcAft>
                <a:spcPts val="0"/>
              </a:spcAft>
              <a:buClr>
                <a:schemeClr val="dk1"/>
              </a:buClr>
              <a:buSzPts val="3200"/>
              <a:buFont typeface="Raleway"/>
              <a:buChar char="●"/>
            </a:pPr>
            <a:r>
              <a:rPr lang="en" sz="3200">
                <a:solidFill>
                  <a:schemeClr val="dk1"/>
                </a:solidFill>
                <a:latin typeface="Raleway"/>
                <a:ea typeface="Raleway"/>
                <a:cs typeface="Raleway"/>
                <a:sym typeface="Raleway"/>
              </a:rPr>
              <a:t>Planning the menu</a:t>
            </a:r>
            <a:endParaRPr sz="3200">
              <a:solidFill>
                <a:schemeClr val="dk1"/>
              </a:solidFill>
              <a:latin typeface="Raleway"/>
              <a:ea typeface="Raleway"/>
              <a:cs typeface="Raleway"/>
              <a:sym typeface="Raleway"/>
            </a:endParaRPr>
          </a:p>
          <a:p>
            <a:pPr indent="-431800" lvl="0" marL="457200" rtl="0" algn="l">
              <a:lnSpc>
                <a:spcPct val="150000"/>
              </a:lnSpc>
              <a:spcBef>
                <a:spcPts val="0"/>
              </a:spcBef>
              <a:spcAft>
                <a:spcPts val="0"/>
              </a:spcAft>
              <a:buClr>
                <a:schemeClr val="dk1"/>
              </a:buClr>
              <a:buSzPts val="3200"/>
              <a:buFont typeface="Raleway"/>
              <a:buChar char="●"/>
            </a:pPr>
            <a:r>
              <a:rPr lang="en" sz="3200">
                <a:solidFill>
                  <a:schemeClr val="dk1"/>
                </a:solidFill>
                <a:latin typeface="Raleway"/>
                <a:ea typeface="Raleway"/>
                <a:cs typeface="Raleway"/>
                <a:sym typeface="Raleway"/>
              </a:rPr>
              <a:t>Mise en place</a:t>
            </a:r>
            <a:endParaRPr sz="3200">
              <a:solidFill>
                <a:schemeClr val="dk1"/>
              </a:solidFill>
              <a:latin typeface="Raleway"/>
              <a:ea typeface="Raleway"/>
              <a:cs typeface="Raleway"/>
              <a:sym typeface="Raleway"/>
            </a:endParaRPr>
          </a:p>
          <a:p>
            <a:pPr indent="-431800" lvl="0" marL="457200" rtl="0" algn="l">
              <a:lnSpc>
                <a:spcPct val="150000"/>
              </a:lnSpc>
              <a:spcBef>
                <a:spcPts val="0"/>
              </a:spcBef>
              <a:spcAft>
                <a:spcPts val="0"/>
              </a:spcAft>
              <a:buClr>
                <a:schemeClr val="dk1"/>
              </a:buClr>
              <a:buSzPts val="3200"/>
              <a:buFont typeface="Raleway"/>
              <a:buChar char="●"/>
            </a:pPr>
            <a:r>
              <a:rPr lang="en" sz="3200">
                <a:solidFill>
                  <a:schemeClr val="dk1"/>
                </a:solidFill>
                <a:latin typeface="Raleway"/>
                <a:ea typeface="Raleway"/>
                <a:cs typeface="Raleway"/>
                <a:sym typeface="Raleway"/>
              </a:rPr>
              <a:t>Cooking</a:t>
            </a:r>
            <a:endParaRPr sz="3200">
              <a:solidFill>
                <a:schemeClr val="dk1"/>
              </a:solidFill>
              <a:latin typeface="Raleway"/>
              <a:ea typeface="Raleway"/>
              <a:cs typeface="Raleway"/>
              <a:sym typeface="Raleway"/>
            </a:endParaRPr>
          </a:p>
          <a:p>
            <a:pPr indent="-431800" lvl="0" marL="457200" rtl="0" algn="l">
              <a:lnSpc>
                <a:spcPct val="150000"/>
              </a:lnSpc>
              <a:spcBef>
                <a:spcPts val="0"/>
              </a:spcBef>
              <a:spcAft>
                <a:spcPts val="0"/>
              </a:spcAft>
              <a:buClr>
                <a:schemeClr val="dk1"/>
              </a:buClr>
              <a:buSzPts val="3200"/>
              <a:buFont typeface="Raleway"/>
              <a:buChar char="●"/>
            </a:pPr>
            <a:r>
              <a:rPr lang="en" sz="3200">
                <a:solidFill>
                  <a:schemeClr val="dk1"/>
                </a:solidFill>
                <a:latin typeface="Raleway"/>
                <a:ea typeface="Raleway"/>
                <a:cs typeface="Raleway"/>
                <a:sym typeface="Raleway"/>
              </a:rPr>
              <a:t>Serving</a:t>
            </a:r>
            <a:endParaRPr sz="100">
              <a:latin typeface="Raleway"/>
              <a:ea typeface="Raleway"/>
              <a:cs typeface="Raleway"/>
              <a:sym typeface="Raleway"/>
            </a:endParaRPr>
          </a:p>
        </p:txBody>
      </p:sp>
      <p:sp>
        <p:nvSpPr>
          <p:cNvPr id="72" name="Google Shape;72;p15"/>
          <p:cNvSpPr txBox="1"/>
          <p:nvPr/>
        </p:nvSpPr>
        <p:spPr>
          <a:xfrm>
            <a:off x="73976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sp>
        <p:nvSpPr>
          <p:cNvPr id="73" name="Google Shape;73;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3"/>
          <p:cNvSpPr txBox="1"/>
          <p:nvPr>
            <p:ph idx="1" type="body"/>
          </p:nvPr>
        </p:nvSpPr>
        <p:spPr>
          <a:xfrm>
            <a:off x="318950" y="44696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Familiarize yourself with the QGIS interface</a:t>
            </a:r>
            <a:endParaRPr>
              <a:solidFill>
                <a:schemeClr val="dk1"/>
              </a:solidFill>
            </a:endParaRPr>
          </a:p>
        </p:txBody>
      </p:sp>
      <p:pic>
        <p:nvPicPr>
          <p:cNvPr descr="Screenshot of QGIS interface. A Yellow box on the left with text over it reading Panels. A blue box on the right with text over it reading Map view/workspace. A purple box on the bottom with text reading Status bar. A gray box at the very top with text reading to the right reading Menu. Directly below this is a teal box with text over it reading Toolbars." id="211" name="Google Shape;211;p33" title="Screenshot of QGIS interface with boxes to show the different parts"/>
          <p:cNvPicPr preferRelativeResize="0"/>
          <p:nvPr/>
        </p:nvPicPr>
        <p:blipFill>
          <a:blip r:embed="rId3">
            <a:alphaModFix/>
          </a:blip>
          <a:stretch>
            <a:fillRect/>
          </a:stretch>
        </p:blipFill>
        <p:spPr>
          <a:xfrm>
            <a:off x="1155688" y="173900"/>
            <a:ext cx="6832624" cy="4346201"/>
          </a:xfrm>
          <a:prstGeom prst="rect">
            <a:avLst/>
          </a:prstGeom>
          <a:noFill/>
          <a:ln>
            <a:noFill/>
          </a:ln>
        </p:spPr>
      </p:pic>
      <p:sp>
        <p:nvSpPr>
          <p:cNvPr id="212" name="Google Shape;212;p3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13" name="Google Shape;213;p33"/>
          <p:cNvSpPr txBox="1"/>
          <p:nvPr/>
        </p:nvSpPr>
        <p:spPr>
          <a:xfrm>
            <a:off x="73214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4"/>
          <p:cNvSpPr txBox="1"/>
          <p:nvPr>
            <p:ph idx="1" type="body"/>
          </p:nvPr>
        </p:nvSpPr>
        <p:spPr>
          <a:xfrm>
            <a:off x="318950" y="4469675"/>
            <a:ext cx="68610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What QGIS might look like after opening the _OPEN_ME file</a:t>
            </a:r>
            <a:endParaRPr>
              <a:solidFill>
                <a:schemeClr val="dk1"/>
              </a:solidFill>
            </a:endParaRPr>
          </a:p>
        </p:txBody>
      </p:sp>
      <p:sp>
        <p:nvSpPr>
          <p:cNvPr id="219" name="Google Shape;219;p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20" name="Google Shape;220;p34"/>
          <p:cNvSpPr txBox="1"/>
          <p:nvPr/>
        </p:nvSpPr>
        <p:spPr>
          <a:xfrm>
            <a:off x="73214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pic>
        <p:nvPicPr>
          <p:cNvPr id="221" name="Google Shape;221;p34"/>
          <p:cNvPicPr preferRelativeResize="0"/>
          <p:nvPr/>
        </p:nvPicPr>
        <p:blipFill>
          <a:blip r:embed="rId3">
            <a:alphaModFix/>
          </a:blip>
          <a:stretch>
            <a:fillRect/>
          </a:stretch>
        </p:blipFill>
        <p:spPr>
          <a:xfrm>
            <a:off x="1141475" y="304800"/>
            <a:ext cx="6861056" cy="41648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5"/>
          <p:cNvSpPr txBox="1"/>
          <p:nvPr>
            <p:ph idx="1" type="body"/>
          </p:nvPr>
        </p:nvSpPr>
        <p:spPr>
          <a:xfrm>
            <a:off x="311700" y="4230575"/>
            <a:ext cx="70155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In the Layers panel, uncheck a box to turn it off but not remove it</a:t>
            </a:r>
            <a:endParaRPr>
              <a:solidFill>
                <a:schemeClr val="dk1"/>
              </a:solidFill>
            </a:endParaRPr>
          </a:p>
        </p:txBody>
      </p:sp>
      <p:sp>
        <p:nvSpPr>
          <p:cNvPr id="227" name="Google Shape;227;p35"/>
          <p:cNvSpPr txBox="1"/>
          <p:nvPr>
            <p:ph idx="12" type="sldNum"/>
          </p:nvPr>
        </p:nvSpPr>
        <p:spPr>
          <a:xfrm>
            <a:off x="7116696" y="4663225"/>
            <a:ext cx="19044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 </a:t>
            </a:r>
            <a:r>
              <a:rPr lang="en" sz="1300">
                <a:latin typeface="Raleway"/>
                <a:ea typeface="Raleway"/>
                <a:cs typeface="Raleway"/>
                <a:sym typeface="Raleway"/>
              </a:rPr>
              <a:t>tiny.cc/quichegis </a:t>
            </a:r>
            <a:fld id="{00000000-1234-1234-1234-123412341234}" type="slidenum">
              <a:rPr lang="en"/>
              <a:t>‹#›</a:t>
            </a:fld>
            <a:endParaRPr/>
          </a:p>
        </p:txBody>
      </p:sp>
      <p:pic>
        <p:nvPicPr>
          <p:cNvPr descr="Layers panel with pre-loaded project data. Highlighted is the check box to the left of the Complete group." id="228" name="Google Shape;228;p35" title="Layers panel with pre-loaded project data"/>
          <p:cNvPicPr preferRelativeResize="0"/>
          <p:nvPr/>
        </p:nvPicPr>
        <p:blipFill>
          <a:blip r:embed="rId3">
            <a:alphaModFix/>
          </a:blip>
          <a:stretch>
            <a:fillRect/>
          </a:stretch>
        </p:blipFill>
        <p:spPr>
          <a:xfrm>
            <a:off x="2486025" y="1076325"/>
            <a:ext cx="4171950" cy="29908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6"/>
          <p:cNvSpPr txBox="1"/>
          <p:nvPr>
            <p:ph type="title"/>
          </p:nvPr>
        </p:nvSpPr>
        <p:spPr>
          <a:xfrm>
            <a:off x="2168239" y="119288"/>
            <a:ext cx="4807500" cy="869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000">
                <a:latin typeface="Raleway"/>
                <a:ea typeface="Raleway"/>
                <a:cs typeface="Raleway"/>
                <a:sym typeface="Raleway"/>
              </a:rPr>
              <a:t>Thanks for coming!</a:t>
            </a:r>
            <a:endParaRPr sz="4000">
              <a:latin typeface="Raleway"/>
              <a:ea typeface="Raleway"/>
              <a:cs typeface="Raleway"/>
              <a:sym typeface="Raleway"/>
            </a:endParaRPr>
          </a:p>
          <a:p>
            <a:pPr indent="0" lvl="0" marL="0" rtl="0" algn="ctr">
              <a:spcBef>
                <a:spcPts val="0"/>
              </a:spcBef>
              <a:spcAft>
                <a:spcPts val="0"/>
              </a:spcAft>
              <a:buNone/>
            </a:pPr>
            <a:r>
              <a:rPr lang="en" sz="4000">
                <a:latin typeface="Raleway"/>
                <a:ea typeface="Raleway"/>
                <a:cs typeface="Raleway"/>
                <a:sym typeface="Raleway"/>
              </a:rPr>
              <a:t>tiny.cc/quichegis</a:t>
            </a:r>
            <a:endParaRPr sz="4000">
              <a:latin typeface="Raleway"/>
              <a:ea typeface="Raleway"/>
              <a:cs typeface="Raleway"/>
              <a:sym typeface="Raleway"/>
            </a:endParaRPr>
          </a:p>
        </p:txBody>
      </p:sp>
      <p:pic>
        <p:nvPicPr>
          <p:cNvPr descr="Image of Taylor Hixson with a cartoon chef hat edited on her head" id="234" name="Google Shape;234;p36" title="Image of Taylor Hixson with a cartoon chef hat edited on her head"/>
          <p:cNvPicPr preferRelativeResize="0"/>
          <p:nvPr/>
        </p:nvPicPr>
        <p:blipFill>
          <a:blip r:embed="rId3">
            <a:alphaModFix/>
          </a:blip>
          <a:stretch>
            <a:fillRect/>
          </a:stretch>
        </p:blipFill>
        <p:spPr>
          <a:xfrm rot="2700029">
            <a:off x="6634042" y="1557812"/>
            <a:ext cx="2056388" cy="2056410"/>
          </a:xfrm>
          <a:prstGeom prst="rect">
            <a:avLst/>
          </a:prstGeom>
          <a:noFill/>
          <a:ln>
            <a:noFill/>
          </a:ln>
        </p:spPr>
      </p:pic>
      <p:pic>
        <p:nvPicPr>
          <p:cNvPr descr="Green QGIS logo. G has a chef hat on top of it, and to the bottom left of the Q is uiche in cursive orange font to form the word quiche." id="235" name="Google Shape;235;p36" title="Quiche GIS logo"/>
          <p:cNvPicPr preferRelativeResize="0"/>
          <p:nvPr/>
        </p:nvPicPr>
        <p:blipFill>
          <a:blip r:embed="rId4">
            <a:alphaModFix/>
          </a:blip>
          <a:stretch>
            <a:fillRect/>
          </a:stretch>
        </p:blipFill>
        <p:spPr>
          <a:xfrm>
            <a:off x="2292749" y="1640829"/>
            <a:ext cx="5093000" cy="3055800"/>
          </a:xfrm>
          <a:prstGeom prst="rect">
            <a:avLst/>
          </a:prstGeom>
          <a:noFill/>
          <a:ln>
            <a:noFill/>
          </a:ln>
        </p:spPr>
      </p:pic>
      <p:sp>
        <p:nvSpPr>
          <p:cNvPr id="236" name="Google Shape;236;p36"/>
          <p:cNvSpPr txBox="1"/>
          <p:nvPr>
            <p:ph idx="4294967295" type="subTitle"/>
          </p:nvPr>
        </p:nvSpPr>
        <p:spPr>
          <a:xfrm>
            <a:off x="1141650" y="4474200"/>
            <a:ext cx="6860700" cy="395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300">
                <a:solidFill>
                  <a:srgbClr val="000000"/>
                </a:solidFill>
                <a:latin typeface="Raleway"/>
                <a:ea typeface="Raleway"/>
                <a:cs typeface="Raleway"/>
                <a:sym typeface="Raleway"/>
              </a:rPr>
              <a:t>Taylor Hixson | twh2@nyu.edu | Librarian for Geospatial Data Services | tiny.cc/quichegis</a:t>
            </a:r>
            <a:endParaRPr sz="1300">
              <a:solidFill>
                <a:srgbClr val="000000"/>
              </a:solidFill>
              <a:latin typeface="Raleway"/>
              <a:ea typeface="Raleway"/>
              <a:cs typeface="Raleway"/>
              <a:sym typeface="Raleway"/>
            </a:endParaRPr>
          </a:p>
        </p:txBody>
      </p:sp>
      <p:sp>
        <p:nvSpPr>
          <p:cNvPr id="237" name="Google Shape;237;p3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34"/>
                                        </p:tgtEl>
                                        <p:attrNameLst>
                                          <p:attrName>style.visibility</p:attrName>
                                        </p:attrNameLst>
                                      </p:cBhvr>
                                      <p:to>
                                        <p:strVal val="visible"/>
                                      </p:to>
                                    </p:set>
                                    <p:animEffect filter="fade" transition="in">
                                      <p:cBhvr>
                                        <p:cTn dur="1800"/>
                                        <p:tgtEl>
                                          <p:spTgt spid="2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aleway"/>
                <a:ea typeface="Raleway"/>
                <a:cs typeface="Raleway"/>
                <a:sym typeface="Raleway"/>
              </a:rPr>
              <a:t>Introduction to your chef</a:t>
            </a:r>
            <a:endParaRPr>
              <a:latin typeface="Raleway"/>
              <a:ea typeface="Raleway"/>
              <a:cs typeface="Raleway"/>
              <a:sym typeface="Raleway"/>
            </a:endParaRPr>
          </a:p>
        </p:txBody>
      </p:sp>
      <p:sp>
        <p:nvSpPr>
          <p:cNvPr id="79" name="Google Shape;79;p16"/>
          <p:cNvSpPr txBox="1"/>
          <p:nvPr>
            <p:ph idx="1" type="body"/>
          </p:nvPr>
        </p:nvSpPr>
        <p:spPr>
          <a:xfrm>
            <a:off x="4758713" y="4089600"/>
            <a:ext cx="4260300" cy="6492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1700">
                <a:latin typeface="Raleway"/>
                <a:ea typeface="Raleway"/>
                <a:cs typeface="Raleway"/>
                <a:sym typeface="Raleway"/>
              </a:rPr>
              <a:t>Taylor Hixson </a:t>
            </a:r>
            <a:endParaRPr sz="1700">
              <a:latin typeface="Raleway"/>
              <a:ea typeface="Raleway"/>
              <a:cs typeface="Raleway"/>
              <a:sym typeface="Raleway"/>
            </a:endParaRPr>
          </a:p>
          <a:p>
            <a:pPr indent="0" lvl="0" marL="0" rtl="0" algn="ctr">
              <a:lnSpc>
                <a:spcPct val="100000"/>
              </a:lnSpc>
              <a:spcBef>
                <a:spcPts val="0"/>
              </a:spcBef>
              <a:spcAft>
                <a:spcPts val="0"/>
              </a:spcAft>
              <a:buNone/>
            </a:pPr>
            <a:r>
              <a:rPr lang="en" sz="1700">
                <a:latin typeface="Raleway"/>
                <a:ea typeface="Raleway"/>
                <a:cs typeface="Raleway"/>
                <a:sym typeface="Raleway"/>
              </a:rPr>
              <a:t>Librarian for Geospatial Data Services</a:t>
            </a:r>
            <a:endParaRPr sz="1700">
              <a:latin typeface="Raleway"/>
              <a:ea typeface="Raleway"/>
              <a:cs typeface="Raleway"/>
              <a:sym typeface="Raleway"/>
            </a:endParaRPr>
          </a:p>
          <a:p>
            <a:pPr indent="0" lvl="0" marL="0" rtl="0" algn="ctr">
              <a:lnSpc>
                <a:spcPct val="100000"/>
              </a:lnSpc>
              <a:spcBef>
                <a:spcPts val="0"/>
              </a:spcBef>
              <a:spcAft>
                <a:spcPts val="1600"/>
              </a:spcAft>
              <a:buNone/>
            </a:pPr>
            <a:r>
              <a:rPr lang="en" sz="1700">
                <a:latin typeface="Raleway"/>
                <a:ea typeface="Raleway"/>
                <a:cs typeface="Raleway"/>
                <a:sym typeface="Raleway"/>
              </a:rPr>
              <a:t>New York University Abu Dhabi Library</a:t>
            </a:r>
            <a:endParaRPr sz="1700">
              <a:latin typeface="Raleway"/>
              <a:ea typeface="Raleway"/>
              <a:cs typeface="Raleway"/>
              <a:sym typeface="Raleway"/>
            </a:endParaRPr>
          </a:p>
        </p:txBody>
      </p:sp>
      <p:pic>
        <p:nvPicPr>
          <p:cNvPr descr="Taylor is wearing a black t-shirt and has glasses on." id="80" name="Google Shape;80;p16" title="Image of Taylor Hixson with a cartoon chef hat edited on her head"/>
          <p:cNvPicPr preferRelativeResize="0"/>
          <p:nvPr/>
        </p:nvPicPr>
        <p:blipFill>
          <a:blip r:embed="rId3">
            <a:alphaModFix/>
          </a:blip>
          <a:stretch>
            <a:fillRect/>
          </a:stretch>
        </p:blipFill>
        <p:spPr>
          <a:xfrm>
            <a:off x="4978388" y="202850"/>
            <a:ext cx="3820974" cy="3820974"/>
          </a:xfrm>
          <a:prstGeom prst="rect">
            <a:avLst/>
          </a:prstGeom>
          <a:noFill/>
          <a:ln>
            <a:noFill/>
          </a:ln>
        </p:spPr>
      </p:pic>
      <p:sp>
        <p:nvSpPr>
          <p:cNvPr id="81" name="Google Shape;81;p16"/>
          <p:cNvSpPr txBox="1"/>
          <p:nvPr>
            <p:ph idx="1" type="body"/>
          </p:nvPr>
        </p:nvSpPr>
        <p:spPr>
          <a:xfrm>
            <a:off x="359000" y="1278600"/>
            <a:ext cx="3967800" cy="3416400"/>
          </a:xfrm>
          <a:prstGeom prst="rect">
            <a:avLst/>
          </a:prstGeom>
        </p:spPr>
        <p:txBody>
          <a:bodyPr anchorCtr="0" anchor="t" bIns="91425" lIns="91425" spcFirstLastPara="1" rIns="91425" wrap="square" tIns="91425">
            <a:noAutofit/>
          </a:bodyPr>
          <a:lstStyle/>
          <a:p>
            <a:pPr indent="-336550" lvl="0" marL="457200" rtl="0" algn="l">
              <a:lnSpc>
                <a:spcPct val="150000"/>
              </a:lnSpc>
              <a:spcBef>
                <a:spcPts val="0"/>
              </a:spcBef>
              <a:spcAft>
                <a:spcPts val="0"/>
              </a:spcAft>
              <a:buSzPts val="1700"/>
              <a:buFont typeface="Raleway"/>
              <a:buChar char="●"/>
            </a:pPr>
            <a:r>
              <a:rPr lang="en" sz="1700">
                <a:latin typeface="Raleway"/>
                <a:ea typeface="Raleway"/>
                <a:cs typeface="Raleway"/>
                <a:sym typeface="Raleway"/>
              </a:rPr>
              <a:t>Working at NYU Abu Dhabi Library for 3 years</a:t>
            </a:r>
            <a:endParaRPr sz="1700">
              <a:latin typeface="Raleway"/>
              <a:ea typeface="Raleway"/>
              <a:cs typeface="Raleway"/>
              <a:sym typeface="Raleway"/>
            </a:endParaRPr>
          </a:p>
          <a:p>
            <a:pPr indent="-336550" lvl="0" marL="457200" rtl="0" algn="l">
              <a:lnSpc>
                <a:spcPct val="150000"/>
              </a:lnSpc>
              <a:spcBef>
                <a:spcPts val="0"/>
              </a:spcBef>
              <a:spcAft>
                <a:spcPts val="0"/>
              </a:spcAft>
              <a:buSzPts val="1700"/>
              <a:buFont typeface="Raleway"/>
              <a:buChar char="●"/>
            </a:pPr>
            <a:r>
              <a:rPr lang="en" sz="1700">
                <a:latin typeface="Raleway"/>
                <a:ea typeface="Raleway"/>
                <a:cs typeface="Raleway"/>
                <a:sym typeface="Raleway"/>
              </a:rPr>
              <a:t>Assists people with geospatial resources, data, and GIS</a:t>
            </a:r>
            <a:endParaRPr sz="1700">
              <a:latin typeface="Raleway"/>
              <a:ea typeface="Raleway"/>
              <a:cs typeface="Raleway"/>
              <a:sym typeface="Raleway"/>
            </a:endParaRPr>
          </a:p>
          <a:p>
            <a:pPr indent="-336550" lvl="0" marL="457200" rtl="0" algn="l">
              <a:lnSpc>
                <a:spcPct val="150000"/>
              </a:lnSpc>
              <a:spcBef>
                <a:spcPts val="0"/>
              </a:spcBef>
              <a:spcAft>
                <a:spcPts val="0"/>
              </a:spcAft>
              <a:buSzPts val="1700"/>
              <a:buFont typeface="Raleway"/>
              <a:buChar char="●"/>
            </a:pPr>
            <a:r>
              <a:rPr lang="en" sz="1700">
                <a:latin typeface="Raleway"/>
                <a:ea typeface="Raleway"/>
                <a:cs typeface="Raleway"/>
                <a:sym typeface="Raleway"/>
              </a:rPr>
              <a:t>Likes to pretend I’m on a cooking show when cooking at home</a:t>
            </a:r>
            <a:endParaRPr sz="1700">
              <a:latin typeface="Raleway"/>
              <a:ea typeface="Raleway"/>
              <a:cs typeface="Raleway"/>
              <a:sym typeface="Raleway"/>
            </a:endParaRPr>
          </a:p>
        </p:txBody>
      </p:sp>
      <p:sp>
        <p:nvSpPr>
          <p:cNvPr id="82" name="Google Shape;82;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aleway"/>
                <a:ea typeface="Raleway"/>
                <a:cs typeface="Raleway"/>
                <a:sym typeface="Raleway"/>
              </a:rPr>
              <a:t>Virtual classroom conduct</a:t>
            </a:r>
            <a:endParaRPr>
              <a:latin typeface="Raleway"/>
              <a:ea typeface="Raleway"/>
              <a:cs typeface="Raleway"/>
              <a:sym typeface="Raleway"/>
            </a:endParaRPr>
          </a:p>
        </p:txBody>
      </p:sp>
      <p:sp>
        <p:nvSpPr>
          <p:cNvPr id="88" name="Google Shape;88;p1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68300" lvl="0" marL="457200" rtl="0" algn="l">
              <a:lnSpc>
                <a:spcPct val="150000"/>
              </a:lnSpc>
              <a:spcBef>
                <a:spcPts val="0"/>
              </a:spcBef>
              <a:spcAft>
                <a:spcPts val="0"/>
              </a:spcAft>
              <a:buSzPts val="2200"/>
              <a:buFont typeface="Raleway"/>
              <a:buChar char="●"/>
            </a:pPr>
            <a:r>
              <a:rPr lang="en" sz="2200">
                <a:latin typeface="Raleway"/>
                <a:ea typeface="Raleway"/>
                <a:cs typeface="Raleway"/>
                <a:sym typeface="Raleway"/>
              </a:rPr>
              <a:t>Camera optional but encouraged</a:t>
            </a:r>
            <a:endParaRPr sz="2200">
              <a:latin typeface="Raleway"/>
              <a:ea typeface="Raleway"/>
              <a:cs typeface="Raleway"/>
              <a:sym typeface="Raleway"/>
            </a:endParaRPr>
          </a:p>
          <a:p>
            <a:pPr indent="-368300" lvl="0" marL="457200" rtl="0" algn="l">
              <a:lnSpc>
                <a:spcPct val="150000"/>
              </a:lnSpc>
              <a:spcBef>
                <a:spcPts val="0"/>
              </a:spcBef>
              <a:spcAft>
                <a:spcPts val="0"/>
              </a:spcAft>
              <a:buSzPts val="2200"/>
              <a:buFont typeface="Raleway"/>
              <a:buChar char="●"/>
            </a:pPr>
            <a:r>
              <a:rPr lang="en" sz="2200">
                <a:latin typeface="Raleway"/>
                <a:ea typeface="Raleway"/>
                <a:cs typeface="Raleway"/>
                <a:sym typeface="Raleway"/>
              </a:rPr>
              <a:t>Keep microphone muted during presentation</a:t>
            </a:r>
            <a:endParaRPr sz="2200">
              <a:latin typeface="Raleway"/>
              <a:ea typeface="Raleway"/>
              <a:cs typeface="Raleway"/>
              <a:sym typeface="Raleway"/>
            </a:endParaRPr>
          </a:p>
          <a:p>
            <a:pPr indent="-368300" lvl="0" marL="457200" rtl="0" algn="l">
              <a:lnSpc>
                <a:spcPct val="150000"/>
              </a:lnSpc>
              <a:spcBef>
                <a:spcPts val="0"/>
              </a:spcBef>
              <a:spcAft>
                <a:spcPts val="0"/>
              </a:spcAft>
              <a:buSzPts val="2200"/>
              <a:buFont typeface="Raleway"/>
              <a:buChar char="●"/>
            </a:pPr>
            <a:r>
              <a:rPr lang="en" sz="2200">
                <a:latin typeface="Raleway"/>
                <a:ea typeface="Raleway"/>
                <a:cs typeface="Raleway"/>
                <a:sym typeface="Raleway"/>
              </a:rPr>
              <a:t>Raising your hand to ask a question:</a:t>
            </a:r>
            <a:endParaRPr sz="2200">
              <a:latin typeface="Raleway"/>
              <a:ea typeface="Raleway"/>
              <a:cs typeface="Raleway"/>
              <a:sym typeface="Raleway"/>
            </a:endParaRPr>
          </a:p>
          <a:p>
            <a:pPr indent="-342900" lvl="1" marL="914400" rtl="0" algn="l">
              <a:lnSpc>
                <a:spcPct val="150000"/>
              </a:lnSpc>
              <a:spcBef>
                <a:spcPts val="0"/>
              </a:spcBef>
              <a:spcAft>
                <a:spcPts val="0"/>
              </a:spcAft>
              <a:buSzPts val="1800"/>
              <a:buFont typeface="Raleway"/>
              <a:buChar char="○"/>
            </a:pPr>
            <a:r>
              <a:rPr lang="en" sz="1800">
                <a:latin typeface="Raleway"/>
                <a:ea typeface="Raleway"/>
                <a:cs typeface="Raleway"/>
                <a:sym typeface="Raleway"/>
              </a:rPr>
              <a:t>Use the Raise Hand feature from the Reactions options</a:t>
            </a:r>
            <a:endParaRPr sz="1800">
              <a:latin typeface="Raleway"/>
              <a:ea typeface="Raleway"/>
              <a:cs typeface="Raleway"/>
              <a:sym typeface="Raleway"/>
            </a:endParaRPr>
          </a:p>
          <a:p>
            <a:pPr indent="-342900" lvl="1" marL="914400" rtl="0" algn="l">
              <a:lnSpc>
                <a:spcPct val="150000"/>
              </a:lnSpc>
              <a:spcBef>
                <a:spcPts val="0"/>
              </a:spcBef>
              <a:spcAft>
                <a:spcPts val="0"/>
              </a:spcAft>
              <a:buSzPts val="1800"/>
              <a:buFont typeface="Raleway"/>
              <a:buChar char="○"/>
            </a:pPr>
            <a:r>
              <a:rPr lang="en" sz="1800">
                <a:latin typeface="Raleway"/>
                <a:ea typeface="Raleway"/>
                <a:cs typeface="Raleway"/>
                <a:sym typeface="Raleway"/>
              </a:rPr>
              <a:t>Type /hand in the chat</a:t>
            </a:r>
            <a:endParaRPr sz="1800">
              <a:latin typeface="Raleway"/>
              <a:ea typeface="Raleway"/>
              <a:cs typeface="Raleway"/>
              <a:sym typeface="Raleway"/>
            </a:endParaRPr>
          </a:p>
        </p:txBody>
      </p:sp>
      <p:sp>
        <p:nvSpPr>
          <p:cNvPr id="89" name="Google Shape;8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96" name="Google Shape;96;p18"/>
          <p:cNvPicPr preferRelativeResize="0"/>
          <p:nvPr/>
        </p:nvPicPr>
        <p:blipFill>
          <a:blip r:embed="rId3">
            <a:alphaModFix/>
          </a:blip>
          <a:stretch>
            <a:fillRect/>
          </a:stretch>
        </p:blipFill>
        <p:spPr>
          <a:xfrm>
            <a:off x="0" y="0"/>
            <a:ext cx="9144000" cy="5143500"/>
          </a:xfrm>
          <a:prstGeom prst="rect">
            <a:avLst/>
          </a:prstGeom>
          <a:noFill/>
          <a:ln>
            <a:noFill/>
          </a:ln>
        </p:spPr>
      </p:pic>
      <p:sp>
        <p:nvSpPr>
          <p:cNvPr id="97" name="Google Shape;97;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04" name="Google Shape;104;p19"/>
          <p:cNvPicPr preferRelativeResize="0"/>
          <p:nvPr/>
        </p:nvPicPr>
        <p:blipFill>
          <a:blip r:embed="rId3">
            <a:alphaModFix/>
          </a:blip>
          <a:stretch>
            <a:fillRect/>
          </a:stretch>
        </p:blipFill>
        <p:spPr>
          <a:xfrm>
            <a:off x="0" y="0"/>
            <a:ext cx="9144000" cy="5143500"/>
          </a:xfrm>
          <a:prstGeom prst="rect">
            <a:avLst/>
          </a:prstGeom>
          <a:noFill/>
          <a:ln>
            <a:noFill/>
          </a:ln>
        </p:spPr>
      </p:pic>
      <p:sp>
        <p:nvSpPr>
          <p:cNvPr id="105" name="Google Shape;105;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0"/>
          <p:cNvSpPr txBox="1"/>
          <p:nvPr>
            <p:ph type="title"/>
          </p:nvPr>
        </p:nvSpPr>
        <p:spPr>
          <a:xfrm>
            <a:off x="311774" y="122637"/>
            <a:ext cx="8600100" cy="75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000">
                <a:latin typeface="Raleway"/>
                <a:ea typeface="Raleway"/>
                <a:cs typeface="Raleway"/>
                <a:sym typeface="Raleway"/>
              </a:rPr>
              <a:t>On the menu: Hub lines, joining points by a line</a:t>
            </a:r>
            <a:endParaRPr sz="3000">
              <a:latin typeface="Raleway"/>
              <a:ea typeface="Raleway"/>
              <a:cs typeface="Raleway"/>
              <a:sym typeface="Raleway"/>
            </a:endParaRPr>
          </a:p>
        </p:txBody>
      </p:sp>
      <p:pic>
        <p:nvPicPr>
          <p:cNvPr descr="&quot;&quot;" id="111" name="Google Shape;111;p20" title="&quot;&quot;"/>
          <p:cNvPicPr preferRelativeResize="0"/>
          <p:nvPr/>
        </p:nvPicPr>
        <p:blipFill>
          <a:blip r:embed="rId3">
            <a:alphaModFix/>
          </a:blip>
          <a:stretch>
            <a:fillRect/>
          </a:stretch>
        </p:blipFill>
        <p:spPr>
          <a:xfrm>
            <a:off x="635025" y="878337"/>
            <a:ext cx="7953599" cy="4142526"/>
          </a:xfrm>
          <a:prstGeom prst="rect">
            <a:avLst/>
          </a:prstGeom>
          <a:noFill/>
          <a:ln>
            <a:noFill/>
          </a:ln>
        </p:spPr>
      </p:pic>
      <p:sp>
        <p:nvSpPr>
          <p:cNvPr id="112" name="Google Shape;112;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3" name="Google Shape;113;p20"/>
          <p:cNvSpPr txBox="1"/>
          <p:nvPr/>
        </p:nvSpPr>
        <p:spPr>
          <a:xfrm>
            <a:off x="73976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pic>
        <p:nvPicPr>
          <p:cNvPr id="114" name="Google Shape;114;p20"/>
          <p:cNvPicPr preferRelativeResize="0"/>
          <p:nvPr/>
        </p:nvPicPr>
        <p:blipFill>
          <a:blip r:embed="rId4">
            <a:alphaModFix/>
          </a:blip>
          <a:stretch>
            <a:fillRect/>
          </a:stretch>
        </p:blipFill>
        <p:spPr>
          <a:xfrm>
            <a:off x="0" y="3314700"/>
            <a:ext cx="9144000" cy="1828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4"/>
                                        </p:tgtEl>
                                        <p:attrNameLst>
                                          <p:attrName>style.visibility</p:attrName>
                                        </p:attrNameLst>
                                      </p:cBhvr>
                                      <p:to>
                                        <p:strVal val="visible"/>
                                      </p:to>
                                    </p:set>
                                    <p:animEffect filter="fade" transition="in">
                                      <p:cBhvr>
                                        <p:cTn dur="1000"/>
                                        <p:tgtEl>
                                          <p:spTgt spid="1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1"/>
          <p:cNvSpPr txBox="1"/>
          <p:nvPr>
            <p:ph type="title"/>
          </p:nvPr>
        </p:nvSpPr>
        <p:spPr>
          <a:xfrm>
            <a:off x="199050" y="378950"/>
            <a:ext cx="8745900" cy="75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700">
                <a:latin typeface="Raleway"/>
                <a:ea typeface="Raleway"/>
                <a:cs typeface="Raleway"/>
                <a:sym typeface="Raleway"/>
              </a:rPr>
              <a:t>What will you get out of this session?</a:t>
            </a:r>
            <a:endParaRPr sz="2700">
              <a:latin typeface="Raleway"/>
              <a:ea typeface="Raleway"/>
              <a:cs typeface="Raleway"/>
              <a:sym typeface="Raleway"/>
            </a:endParaRPr>
          </a:p>
        </p:txBody>
      </p:sp>
      <p:sp>
        <p:nvSpPr>
          <p:cNvPr id="120" name="Google Shape;120;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nvSpPr>
        <p:spPr>
          <a:xfrm>
            <a:off x="73976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sp>
        <p:nvSpPr>
          <p:cNvPr id="122" name="Google Shape;122;p21"/>
          <p:cNvSpPr txBox="1"/>
          <p:nvPr/>
        </p:nvSpPr>
        <p:spPr>
          <a:xfrm>
            <a:off x="321750" y="1255875"/>
            <a:ext cx="6611400" cy="31938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2300">
                <a:latin typeface="Raleway"/>
                <a:ea typeface="Raleway"/>
                <a:cs typeface="Raleway"/>
                <a:sym typeface="Raleway"/>
              </a:rPr>
              <a:t>At the end of the session, attendees:</a:t>
            </a:r>
            <a:endParaRPr sz="2300">
              <a:latin typeface="Raleway"/>
              <a:ea typeface="Raleway"/>
              <a:cs typeface="Raleway"/>
              <a:sym typeface="Raleway"/>
            </a:endParaRPr>
          </a:p>
          <a:p>
            <a:pPr indent="-374650" lvl="0" marL="457200" rtl="0" algn="l">
              <a:lnSpc>
                <a:spcPct val="150000"/>
              </a:lnSpc>
              <a:spcBef>
                <a:spcPts val="0"/>
              </a:spcBef>
              <a:spcAft>
                <a:spcPts val="0"/>
              </a:spcAft>
              <a:buSzPts val="2300"/>
              <a:buFont typeface="Raleway"/>
              <a:buAutoNum type="arabicPeriod"/>
            </a:pPr>
            <a:r>
              <a:rPr lang="en" sz="2300">
                <a:latin typeface="Raleway"/>
                <a:ea typeface="Raleway"/>
                <a:cs typeface="Raleway"/>
                <a:sym typeface="Raleway"/>
              </a:rPr>
              <a:t>Can open a QGIS project (.qgz file)</a:t>
            </a:r>
            <a:endParaRPr sz="2300">
              <a:latin typeface="Raleway"/>
              <a:ea typeface="Raleway"/>
              <a:cs typeface="Raleway"/>
              <a:sym typeface="Raleway"/>
            </a:endParaRPr>
          </a:p>
          <a:p>
            <a:pPr indent="-374650" lvl="0" marL="457200" rtl="0" algn="l">
              <a:lnSpc>
                <a:spcPct val="150000"/>
              </a:lnSpc>
              <a:spcBef>
                <a:spcPts val="0"/>
              </a:spcBef>
              <a:spcAft>
                <a:spcPts val="0"/>
              </a:spcAft>
              <a:buSzPts val="2300"/>
              <a:buFont typeface="Raleway"/>
              <a:buAutoNum type="arabicPeriod"/>
            </a:pPr>
            <a:r>
              <a:rPr lang="en" sz="2300">
                <a:latin typeface="Raleway"/>
                <a:ea typeface="Raleway"/>
                <a:cs typeface="Raleway"/>
                <a:sym typeface="Raleway"/>
              </a:rPr>
              <a:t>Can consider how data types impact map visualizations or analyses</a:t>
            </a:r>
            <a:endParaRPr sz="2300">
              <a:latin typeface="Raleway"/>
              <a:ea typeface="Raleway"/>
              <a:cs typeface="Raleway"/>
              <a:sym typeface="Raleway"/>
            </a:endParaRPr>
          </a:p>
          <a:p>
            <a:pPr indent="-374650" lvl="0" marL="457200" rtl="0" algn="l">
              <a:lnSpc>
                <a:spcPct val="150000"/>
              </a:lnSpc>
              <a:spcBef>
                <a:spcPts val="0"/>
              </a:spcBef>
              <a:spcAft>
                <a:spcPts val="0"/>
              </a:spcAft>
              <a:buSzPts val="2300"/>
              <a:buFont typeface="Raleway"/>
              <a:buAutoNum type="arabicPeriod"/>
            </a:pPr>
            <a:r>
              <a:rPr lang="en" sz="2300">
                <a:latin typeface="Raleway"/>
                <a:ea typeface="Raleway"/>
                <a:cs typeface="Raleway"/>
                <a:sym typeface="Raleway"/>
              </a:rPr>
              <a:t>Are Familiar with outcome of the hub lines tool in QGIS</a:t>
            </a:r>
            <a:endParaRPr sz="2300">
              <a:latin typeface="Raleway"/>
              <a:ea typeface="Raleway"/>
              <a:cs typeface="Raleway"/>
              <a:sym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2"/>
          <p:cNvSpPr txBox="1"/>
          <p:nvPr>
            <p:ph type="title"/>
          </p:nvPr>
        </p:nvSpPr>
        <p:spPr>
          <a:xfrm>
            <a:off x="199050" y="378950"/>
            <a:ext cx="8745900" cy="75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700">
                <a:latin typeface="Raleway"/>
                <a:ea typeface="Raleway"/>
                <a:cs typeface="Raleway"/>
                <a:sym typeface="Raleway"/>
              </a:rPr>
              <a:t>Intention setting</a:t>
            </a:r>
            <a:endParaRPr sz="2700">
              <a:latin typeface="Raleway"/>
              <a:ea typeface="Raleway"/>
              <a:cs typeface="Raleway"/>
              <a:sym typeface="Raleway"/>
            </a:endParaRPr>
          </a:p>
        </p:txBody>
      </p:sp>
      <p:sp>
        <p:nvSpPr>
          <p:cNvPr id="128" name="Google Shape;12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29" name="Google Shape;129;p22"/>
          <p:cNvSpPr txBox="1"/>
          <p:nvPr/>
        </p:nvSpPr>
        <p:spPr>
          <a:xfrm>
            <a:off x="7397600" y="4671925"/>
            <a:ext cx="153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tiny.cc/quichegis</a:t>
            </a:r>
            <a:endParaRPr/>
          </a:p>
        </p:txBody>
      </p:sp>
      <p:pic>
        <p:nvPicPr>
          <p:cNvPr id="130" name="Google Shape;130;p22"/>
          <p:cNvPicPr preferRelativeResize="0"/>
          <p:nvPr/>
        </p:nvPicPr>
        <p:blipFill>
          <a:blip r:embed="rId3">
            <a:alphaModFix/>
          </a:blip>
          <a:stretch>
            <a:fillRect/>
          </a:stretch>
        </p:blipFill>
        <p:spPr>
          <a:xfrm>
            <a:off x="4343650" y="1134662"/>
            <a:ext cx="4393650" cy="2874179"/>
          </a:xfrm>
          <a:prstGeom prst="rect">
            <a:avLst/>
          </a:prstGeom>
          <a:noFill/>
          <a:ln>
            <a:noFill/>
          </a:ln>
        </p:spPr>
      </p:pic>
      <p:sp>
        <p:nvSpPr>
          <p:cNvPr id="131" name="Google Shape;131;p22"/>
          <p:cNvSpPr txBox="1"/>
          <p:nvPr/>
        </p:nvSpPr>
        <p:spPr>
          <a:xfrm>
            <a:off x="321750" y="1255875"/>
            <a:ext cx="3591300" cy="2662800"/>
          </a:xfrm>
          <a:prstGeom prst="rect">
            <a:avLst/>
          </a:prstGeom>
          <a:noFill/>
          <a:ln>
            <a:noFill/>
          </a:ln>
        </p:spPr>
        <p:txBody>
          <a:bodyPr anchorCtr="0" anchor="t" bIns="91425" lIns="91425" spcFirstLastPara="1" rIns="91425" wrap="square" tIns="91425">
            <a:spAutoFit/>
          </a:bodyPr>
          <a:lstStyle/>
          <a:p>
            <a:pPr indent="-374650" lvl="0" marL="457200" rtl="0" algn="l">
              <a:lnSpc>
                <a:spcPct val="150000"/>
              </a:lnSpc>
              <a:spcBef>
                <a:spcPts val="0"/>
              </a:spcBef>
              <a:spcAft>
                <a:spcPts val="0"/>
              </a:spcAft>
              <a:buSzPts val="2300"/>
              <a:buFont typeface="Raleway"/>
              <a:buAutoNum type="arabicPeriod"/>
            </a:pPr>
            <a:r>
              <a:rPr lang="en" sz="2300">
                <a:latin typeface="Raleway"/>
                <a:ea typeface="Raleway"/>
                <a:cs typeface="Raleway"/>
                <a:sym typeface="Raleway"/>
              </a:rPr>
              <a:t>What does it mean to be a beginner?</a:t>
            </a:r>
            <a:endParaRPr sz="2300">
              <a:latin typeface="Raleway"/>
              <a:ea typeface="Raleway"/>
              <a:cs typeface="Raleway"/>
              <a:sym typeface="Raleway"/>
            </a:endParaRPr>
          </a:p>
          <a:p>
            <a:pPr indent="-374650" lvl="0" marL="457200" rtl="0" algn="l">
              <a:lnSpc>
                <a:spcPct val="150000"/>
              </a:lnSpc>
              <a:spcBef>
                <a:spcPts val="0"/>
              </a:spcBef>
              <a:spcAft>
                <a:spcPts val="0"/>
              </a:spcAft>
              <a:buSzPts val="2300"/>
              <a:buFont typeface="Raleway"/>
              <a:buAutoNum type="arabicPeriod"/>
            </a:pPr>
            <a:r>
              <a:rPr lang="en" sz="2300">
                <a:latin typeface="Raleway"/>
                <a:ea typeface="Raleway"/>
                <a:cs typeface="Raleway"/>
                <a:sym typeface="Raleway"/>
              </a:rPr>
              <a:t>What is the purpose of this session?</a:t>
            </a:r>
            <a:endParaRPr sz="2300">
              <a:latin typeface="Raleway"/>
              <a:ea typeface="Raleway"/>
              <a:cs typeface="Raleway"/>
              <a:sym typeface="Raleway"/>
            </a:endParaRPr>
          </a:p>
          <a:p>
            <a:pPr indent="-374650" lvl="0" marL="457200" rtl="0" algn="l">
              <a:lnSpc>
                <a:spcPct val="150000"/>
              </a:lnSpc>
              <a:spcBef>
                <a:spcPts val="0"/>
              </a:spcBef>
              <a:spcAft>
                <a:spcPts val="0"/>
              </a:spcAft>
              <a:buSzPts val="2300"/>
              <a:buFont typeface="Raleway"/>
              <a:buAutoNum type="arabicPeriod"/>
            </a:pPr>
            <a:r>
              <a:rPr lang="en" sz="2300">
                <a:latin typeface="Raleway"/>
                <a:ea typeface="Raleway"/>
                <a:cs typeface="Raleway"/>
                <a:sym typeface="Raleway"/>
              </a:rPr>
              <a:t>Learning never ends.</a:t>
            </a:r>
            <a:endParaRPr sz="2300">
              <a:latin typeface="Raleway"/>
              <a:ea typeface="Raleway"/>
              <a:cs typeface="Raleway"/>
              <a:sym typeface="Raleway"/>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