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43891200" cy="32918400"/>
  <p:notesSz cx="7004050" cy="9290050"/>
  <p:defaultTextStyle>
    <a:defPPr>
      <a:defRPr lang="en-US"/>
    </a:defPPr>
    <a:lvl1pPr marL="0" algn="l" defTabSz="3291279" rtl="0" eaLnBrk="1" latinLnBrk="0" hangingPunct="1">
      <a:defRPr sz="6400" kern="1200">
        <a:solidFill>
          <a:schemeClr val="tx1"/>
        </a:solidFill>
        <a:latin typeface="+mn-lt"/>
        <a:ea typeface="+mn-ea"/>
        <a:cs typeface="+mn-cs"/>
      </a:defRPr>
    </a:lvl1pPr>
    <a:lvl2pPr marL="1645640" algn="l" defTabSz="3291279" rtl="0" eaLnBrk="1" latinLnBrk="0" hangingPunct="1">
      <a:defRPr sz="6400" kern="1200">
        <a:solidFill>
          <a:schemeClr val="tx1"/>
        </a:solidFill>
        <a:latin typeface="+mn-lt"/>
        <a:ea typeface="+mn-ea"/>
        <a:cs typeface="+mn-cs"/>
      </a:defRPr>
    </a:lvl2pPr>
    <a:lvl3pPr marL="3291279" algn="l" defTabSz="3291279" rtl="0" eaLnBrk="1" latinLnBrk="0" hangingPunct="1">
      <a:defRPr sz="6400" kern="1200">
        <a:solidFill>
          <a:schemeClr val="tx1"/>
        </a:solidFill>
        <a:latin typeface="+mn-lt"/>
        <a:ea typeface="+mn-ea"/>
        <a:cs typeface="+mn-cs"/>
      </a:defRPr>
    </a:lvl3pPr>
    <a:lvl4pPr marL="4936919" algn="l" defTabSz="3291279" rtl="0" eaLnBrk="1" latinLnBrk="0" hangingPunct="1">
      <a:defRPr sz="6400" kern="1200">
        <a:solidFill>
          <a:schemeClr val="tx1"/>
        </a:solidFill>
        <a:latin typeface="+mn-lt"/>
        <a:ea typeface="+mn-ea"/>
        <a:cs typeface="+mn-cs"/>
      </a:defRPr>
    </a:lvl4pPr>
    <a:lvl5pPr marL="6582559" algn="l" defTabSz="3291279" rtl="0" eaLnBrk="1" latinLnBrk="0" hangingPunct="1">
      <a:defRPr sz="6400" kern="1200">
        <a:solidFill>
          <a:schemeClr val="tx1"/>
        </a:solidFill>
        <a:latin typeface="+mn-lt"/>
        <a:ea typeface="+mn-ea"/>
        <a:cs typeface="+mn-cs"/>
      </a:defRPr>
    </a:lvl5pPr>
    <a:lvl6pPr marL="8228198" algn="l" defTabSz="3291279" rtl="0" eaLnBrk="1" latinLnBrk="0" hangingPunct="1">
      <a:defRPr sz="6400" kern="1200">
        <a:solidFill>
          <a:schemeClr val="tx1"/>
        </a:solidFill>
        <a:latin typeface="+mn-lt"/>
        <a:ea typeface="+mn-ea"/>
        <a:cs typeface="+mn-cs"/>
      </a:defRPr>
    </a:lvl6pPr>
    <a:lvl7pPr marL="9873837" algn="l" defTabSz="3291279" rtl="0" eaLnBrk="1" latinLnBrk="0" hangingPunct="1">
      <a:defRPr sz="6400" kern="1200">
        <a:solidFill>
          <a:schemeClr val="tx1"/>
        </a:solidFill>
        <a:latin typeface="+mn-lt"/>
        <a:ea typeface="+mn-ea"/>
        <a:cs typeface="+mn-cs"/>
      </a:defRPr>
    </a:lvl7pPr>
    <a:lvl8pPr marL="11519478" algn="l" defTabSz="3291279" rtl="0" eaLnBrk="1" latinLnBrk="0" hangingPunct="1">
      <a:defRPr sz="6400" kern="1200">
        <a:solidFill>
          <a:schemeClr val="tx1"/>
        </a:solidFill>
        <a:latin typeface="+mn-lt"/>
        <a:ea typeface="+mn-ea"/>
        <a:cs typeface="+mn-cs"/>
      </a:defRPr>
    </a:lvl8pPr>
    <a:lvl9pPr marL="13165118" algn="l" defTabSz="3291279" rtl="0" eaLnBrk="1" latinLnBrk="0" hangingPunct="1">
      <a:defRPr sz="6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3978"/>
    <a:srgbClr val="882E54"/>
    <a:srgbClr val="3D1879"/>
    <a:srgbClr val="663D9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60" autoAdjust="0"/>
    <p:restoredTop sz="95755" autoAdjust="0"/>
  </p:normalViewPr>
  <p:slideViewPr>
    <p:cSldViewPr>
      <p:cViewPr>
        <p:scale>
          <a:sx n="66" d="100"/>
          <a:sy n="66" d="100"/>
        </p:scale>
        <p:origin x="-640" y="-8800"/>
      </p:cViewPr>
      <p:guideLst>
        <p:guide orient="horz" pos="10368"/>
        <p:guide pos="1382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43159680" y="0"/>
            <a:ext cx="731520" cy="32918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en-US" dirty="0"/>
          </a:p>
        </p:txBody>
      </p:sp>
      <p:sp>
        <p:nvSpPr>
          <p:cNvPr id="16" name="Rectangle 15"/>
          <p:cNvSpPr/>
          <p:nvPr userDrawn="1"/>
        </p:nvSpPr>
        <p:spPr>
          <a:xfrm>
            <a:off x="0" y="0"/>
            <a:ext cx="731520" cy="32918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en-US" dirty="0"/>
          </a:p>
        </p:txBody>
      </p:sp>
      <p:sp>
        <p:nvSpPr>
          <p:cNvPr id="17" name="Rectangle 16"/>
          <p:cNvSpPr/>
          <p:nvPr userDrawn="1"/>
        </p:nvSpPr>
        <p:spPr>
          <a:xfrm>
            <a:off x="0" y="0"/>
            <a:ext cx="43891200" cy="4114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en-US" dirty="0"/>
          </a:p>
        </p:txBody>
      </p:sp>
      <p:sp>
        <p:nvSpPr>
          <p:cNvPr id="18" name="Rectangle 17"/>
          <p:cNvSpPr/>
          <p:nvPr userDrawn="1"/>
        </p:nvSpPr>
        <p:spPr>
          <a:xfrm>
            <a:off x="0" y="28803600"/>
            <a:ext cx="43891200" cy="411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en-US" dirty="0"/>
          </a:p>
        </p:txBody>
      </p:sp>
      <p:sp>
        <p:nvSpPr>
          <p:cNvPr id="11" name="Instructions"/>
          <p:cNvSpPr/>
          <p:nvPr userDrawn="1"/>
        </p:nvSpPr>
        <p:spPr>
          <a:xfrm>
            <a:off x="-10515600" y="0"/>
            <a:ext cx="9601200" cy="32918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1421" tIns="171421" rIns="171421" bIns="171421"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800"/>
              </a:spcAft>
            </a:pPr>
            <a:r>
              <a:rPr lang="en-US" sz="7200" dirty="0">
                <a:solidFill>
                  <a:srgbClr val="7F7F7F"/>
                </a:solidFill>
                <a:latin typeface="Calibri" pitchFamily="34" charset="0"/>
                <a:cs typeface="Calibri" panose="020F0502020204030204" pitchFamily="34" charset="0"/>
              </a:rPr>
              <a:t>Poster Print Size:</a:t>
            </a:r>
            <a:endParaRPr sz="7200" dirty="0">
              <a:solidFill>
                <a:srgbClr val="7F7F7F"/>
              </a:solidFill>
              <a:latin typeface="Calibri" pitchFamily="34" charset="0"/>
              <a:cs typeface="Calibri" panose="020F0502020204030204" pitchFamily="34" charset="0"/>
            </a:endParaRPr>
          </a:p>
          <a:p>
            <a:pPr lvl="0">
              <a:spcBef>
                <a:spcPts val="0"/>
              </a:spcBef>
              <a:spcAft>
                <a:spcPts val="1800"/>
              </a:spcAft>
            </a:pPr>
            <a:r>
              <a:rPr lang="en-US" sz="4900" dirty="0">
                <a:solidFill>
                  <a:srgbClr val="7F7F7F"/>
                </a:solidFill>
                <a:latin typeface="Calibri" pitchFamily="34" charset="0"/>
                <a:cs typeface="Calibri" panose="020F0502020204030204" pitchFamily="34" charset="0"/>
              </a:rPr>
              <a:t>This poster template is 36” high by 48” wide. It can be used to print a Tri-Fold poster with 12” wings.</a:t>
            </a:r>
          </a:p>
          <a:p>
            <a:pPr lvl="0">
              <a:spcBef>
                <a:spcPts val="0"/>
              </a:spcBef>
              <a:spcAft>
                <a:spcPts val="1800"/>
              </a:spcAft>
            </a:pPr>
            <a:r>
              <a:rPr lang="en-US" sz="7200" dirty="0">
                <a:solidFill>
                  <a:srgbClr val="7F7F7F"/>
                </a:solidFill>
                <a:latin typeface="Calibri" pitchFamily="34" charset="0"/>
                <a:cs typeface="Calibri" panose="020F0502020204030204" pitchFamily="34" charset="0"/>
              </a:rPr>
              <a:t>Placeholders</a:t>
            </a:r>
            <a:r>
              <a:rPr sz="7200" dirty="0">
                <a:solidFill>
                  <a:srgbClr val="7F7F7F"/>
                </a:solidFill>
                <a:latin typeface="Calibri" pitchFamily="34" charset="0"/>
                <a:cs typeface="Calibri" panose="020F0502020204030204" pitchFamily="34" charset="0"/>
              </a:rPr>
              <a:t>:</a:t>
            </a:r>
          </a:p>
          <a:p>
            <a:pPr lvl="0">
              <a:spcBef>
                <a:spcPts val="0"/>
              </a:spcBef>
              <a:spcAft>
                <a:spcPts val="1800"/>
              </a:spcAft>
            </a:pPr>
            <a:r>
              <a:rPr sz="4900" dirty="0">
                <a:solidFill>
                  <a:srgbClr val="7F7F7F"/>
                </a:solidFill>
                <a:latin typeface="Calibri" pitchFamily="34" charset="0"/>
                <a:cs typeface="Calibri" panose="020F0502020204030204" pitchFamily="34" charset="0"/>
              </a:rPr>
              <a:t>The </a:t>
            </a:r>
            <a:r>
              <a:rPr lang="en-US" sz="4900" dirty="0">
                <a:solidFill>
                  <a:srgbClr val="7F7F7F"/>
                </a:solidFill>
                <a:latin typeface="Calibri" pitchFamily="34" charset="0"/>
                <a:cs typeface="Calibri" panose="020F0502020204030204" pitchFamily="34" charset="0"/>
              </a:rPr>
              <a:t>various elements included</a:t>
            </a:r>
            <a:r>
              <a:rPr sz="4900" dirty="0">
                <a:solidFill>
                  <a:srgbClr val="7F7F7F"/>
                </a:solidFill>
                <a:latin typeface="Calibri" pitchFamily="34" charset="0"/>
                <a:cs typeface="Calibri" panose="020F0502020204030204" pitchFamily="34" charset="0"/>
              </a:rPr>
              <a:t> in this </a:t>
            </a:r>
            <a:r>
              <a:rPr lang="en-US" sz="4900" dirty="0">
                <a:solidFill>
                  <a:srgbClr val="7F7F7F"/>
                </a:solidFill>
                <a:latin typeface="Calibri" pitchFamily="34" charset="0"/>
                <a:cs typeface="Calibri" panose="020F0502020204030204" pitchFamily="34" charset="0"/>
              </a:rPr>
              <a:t>poster are ones</a:t>
            </a:r>
            <a:r>
              <a:rPr lang="en-US" sz="4900" baseline="0" dirty="0">
                <a:solidFill>
                  <a:srgbClr val="7F7F7F"/>
                </a:solidFill>
                <a:latin typeface="Calibri" pitchFamily="34" charset="0"/>
                <a:cs typeface="Calibri" panose="020F0502020204030204" pitchFamily="34" charset="0"/>
              </a:rPr>
              <a:t> we often see in medical, research, and scientific posters.</a:t>
            </a:r>
            <a:r>
              <a:rPr sz="4900" dirty="0">
                <a:solidFill>
                  <a:srgbClr val="7F7F7F"/>
                </a:solidFill>
                <a:latin typeface="Calibri" pitchFamily="34" charset="0"/>
                <a:cs typeface="Calibri" panose="020F0502020204030204" pitchFamily="34" charset="0"/>
              </a:rPr>
              <a:t> </a:t>
            </a:r>
            <a:r>
              <a:rPr lang="en-US" sz="4900" dirty="0">
                <a:solidFill>
                  <a:srgbClr val="7F7F7F"/>
                </a:solidFill>
                <a:latin typeface="Calibri" pitchFamily="34" charset="0"/>
                <a:cs typeface="Calibri" panose="020F0502020204030204" pitchFamily="34" charset="0"/>
              </a:rPr>
              <a:t>Feel</a:t>
            </a:r>
            <a:r>
              <a:rPr lang="en-US" sz="4900" baseline="0" dirty="0">
                <a:solidFill>
                  <a:srgbClr val="7F7F7F"/>
                </a:solidFill>
                <a:latin typeface="Calibri" pitchFamily="34" charset="0"/>
                <a:cs typeface="Calibri" panose="020F0502020204030204" pitchFamily="34" charset="0"/>
              </a:rPr>
              <a:t> free to edit, move,  add, and delete items, or change the layout to suit your needs. Always check with your conference organizer for specific requirements.</a:t>
            </a:r>
          </a:p>
          <a:p>
            <a:pPr lvl="0">
              <a:spcBef>
                <a:spcPts val="0"/>
              </a:spcBef>
              <a:spcAft>
                <a:spcPts val="1800"/>
              </a:spcAft>
            </a:pPr>
            <a:r>
              <a:rPr lang="en-US" sz="7200" dirty="0">
                <a:solidFill>
                  <a:srgbClr val="7F7F7F"/>
                </a:solidFill>
                <a:latin typeface="Calibri" pitchFamily="34" charset="0"/>
                <a:cs typeface="Calibri" panose="020F0502020204030204" pitchFamily="34" charset="0"/>
              </a:rPr>
              <a:t>Image</a:t>
            </a:r>
            <a:r>
              <a:rPr lang="en-US" sz="7200" baseline="0" dirty="0">
                <a:solidFill>
                  <a:srgbClr val="7F7F7F"/>
                </a:solidFill>
                <a:latin typeface="Calibri" pitchFamily="34" charset="0"/>
                <a:cs typeface="Calibri" panose="020F0502020204030204" pitchFamily="34" charset="0"/>
              </a:rPr>
              <a:t> Quality</a:t>
            </a:r>
            <a:r>
              <a:rPr lang="en-US" sz="7200" dirty="0">
                <a:solidFill>
                  <a:srgbClr val="7F7F7F"/>
                </a:solidFill>
                <a:latin typeface="Calibri" pitchFamily="34" charset="0"/>
                <a:cs typeface="Calibri" panose="020F0502020204030204" pitchFamily="34" charset="0"/>
              </a:rPr>
              <a:t>:</a:t>
            </a:r>
          </a:p>
          <a:p>
            <a:pPr lvl="0">
              <a:spcBef>
                <a:spcPts val="0"/>
              </a:spcBef>
              <a:spcAft>
                <a:spcPts val="1800"/>
              </a:spcAft>
            </a:pPr>
            <a:r>
              <a:rPr lang="en-US" sz="4900" dirty="0">
                <a:solidFill>
                  <a:srgbClr val="7F7F7F"/>
                </a:solidFill>
                <a:latin typeface="Calibri" pitchFamily="34" charset="0"/>
                <a:cs typeface="Calibri" panose="020F0502020204030204" pitchFamily="34" charset="0"/>
              </a:rPr>
              <a:t>You can place digital photos or logo art in your poster file by selecting the </a:t>
            </a:r>
            <a:r>
              <a:rPr lang="en-US" sz="4900" b="1" dirty="0">
                <a:solidFill>
                  <a:srgbClr val="7F7F7F"/>
                </a:solidFill>
                <a:latin typeface="Calibri" pitchFamily="34" charset="0"/>
                <a:cs typeface="Calibri" panose="020F0502020204030204" pitchFamily="34" charset="0"/>
              </a:rPr>
              <a:t>Insert, Picture</a:t>
            </a:r>
            <a:r>
              <a:rPr lang="en-US" sz="4900" dirty="0">
                <a:solidFill>
                  <a:srgbClr val="7F7F7F"/>
                </a:solidFill>
                <a:latin typeface="Calibri" pitchFamily="34" charset="0"/>
                <a:cs typeface="Calibri" panose="020F0502020204030204" pitchFamily="34" charset="0"/>
              </a:rPr>
              <a:t> command, or by using standard copy &amp; paste. For best results, all graphic elements should be at least </a:t>
            </a:r>
            <a:r>
              <a:rPr lang="en-US" sz="4900" b="1" dirty="0">
                <a:solidFill>
                  <a:srgbClr val="7F7F7F"/>
                </a:solidFill>
                <a:latin typeface="Calibri" pitchFamily="34" charset="0"/>
                <a:cs typeface="Calibri" panose="020F0502020204030204" pitchFamily="34" charset="0"/>
              </a:rPr>
              <a:t>150-200 pixels per inch in their final printed size</a:t>
            </a:r>
            <a:r>
              <a:rPr lang="en-US" sz="4900" dirty="0">
                <a:solidFill>
                  <a:srgbClr val="7F7F7F"/>
                </a:solidFill>
                <a:latin typeface="Calibri" pitchFamily="34" charset="0"/>
                <a:cs typeface="Calibri" panose="020F0502020204030204" pitchFamily="34" charset="0"/>
              </a:rPr>
              <a:t>. For instance, a 1600 x 1200 pixel</a:t>
            </a:r>
            <a:r>
              <a:rPr lang="en-US" sz="4900" baseline="0" dirty="0">
                <a:solidFill>
                  <a:srgbClr val="7F7F7F"/>
                </a:solidFill>
                <a:latin typeface="Calibri" pitchFamily="34" charset="0"/>
                <a:cs typeface="Calibri" panose="020F0502020204030204" pitchFamily="34" charset="0"/>
              </a:rPr>
              <a:t> photo will usually look fine up to </a:t>
            </a:r>
            <a:r>
              <a:rPr lang="en-US" sz="4900" dirty="0">
                <a:solidFill>
                  <a:srgbClr val="7F7F7F"/>
                </a:solidFill>
                <a:latin typeface="Calibri" pitchFamily="34" charset="0"/>
                <a:cs typeface="Calibri" panose="020F0502020204030204" pitchFamily="34" charset="0"/>
              </a:rPr>
              <a:t>8“-10” wide on your printed poster.</a:t>
            </a:r>
          </a:p>
          <a:p>
            <a:pPr lvl="0">
              <a:spcBef>
                <a:spcPts val="0"/>
              </a:spcBef>
              <a:spcAft>
                <a:spcPts val="1800"/>
              </a:spcAft>
            </a:pPr>
            <a:r>
              <a:rPr lang="en-US" sz="4900" dirty="0">
                <a:solidFill>
                  <a:srgbClr val="7F7F7F"/>
                </a:solidFill>
                <a:latin typeface="Calibri" pitchFamily="34" charset="0"/>
                <a:cs typeface="Calibri" panose="020F0502020204030204" pitchFamily="34" charset="0"/>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p>
          <a:p>
            <a:pPr lvl="0">
              <a:spcBef>
                <a:spcPts val="0"/>
              </a:spcBef>
              <a:spcAft>
                <a:spcPts val="1800"/>
              </a:spcAft>
            </a:pPr>
            <a:r>
              <a:rPr lang="en-US" sz="4900" dirty="0">
                <a:solidFill>
                  <a:srgbClr val="7F7F7F"/>
                </a:solidFill>
                <a:latin typeface="Calibri" pitchFamily="34" charset="0"/>
                <a:cs typeface="Calibri" panose="020F0502020204030204" pitchFamily="34" charset="0"/>
              </a:rPr>
              <a:t>Please note that graphics from websites (such as the logo on your hospital's or university's home page) will only be 72dpi and not suitable for printing.</a:t>
            </a:r>
          </a:p>
          <a:p>
            <a:pPr lvl="0" algn="ctr">
              <a:spcBef>
                <a:spcPts val="0"/>
              </a:spcBef>
              <a:spcAft>
                <a:spcPts val="1800"/>
              </a:spcAft>
            </a:pPr>
            <a:br>
              <a:rPr lang="en-US" sz="3600" dirty="0">
                <a:solidFill>
                  <a:srgbClr val="7F7F7F"/>
                </a:solidFill>
                <a:latin typeface="Calibri" pitchFamily="34" charset="0"/>
                <a:cs typeface="Calibri" panose="020F0502020204030204" pitchFamily="34" charset="0"/>
              </a:rPr>
            </a:br>
            <a:r>
              <a:rPr lang="en-US" sz="3600" dirty="0">
                <a:solidFill>
                  <a:srgbClr val="7F7F7F"/>
                </a:solidFill>
                <a:latin typeface="Calibri" pitchFamily="34" charset="0"/>
                <a:cs typeface="Calibri" panose="020F0502020204030204" pitchFamily="34" charset="0"/>
              </a:rPr>
              <a:t>[This sidebar area does not print.]</a:t>
            </a:r>
          </a:p>
        </p:txBody>
      </p:sp>
      <p:grpSp>
        <p:nvGrpSpPr>
          <p:cNvPr id="12" name="Group 11"/>
          <p:cNvGrpSpPr/>
          <p:nvPr userDrawn="1"/>
        </p:nvGrpSpPr>
        <p:grpSpPr>
          <a:xfrm>
            <a:off x="44805600" y="0"/>
            <a:ext cx="9601200" cy="32918400"/>
            <a:chOff x="33832800" y="0"/>
            <a:chExt cx="12801600" cy="43891200"/>
          </a:xfrm>
        </p:grpSpPr>
        <p:sp>
          <p:nvSpPr>
            <p:cNvPr id="13" name="Instructions"/>
            <p:cNvSpPr/>
            <p:nvPr userDrawn="1"/>
          </p:nvSpPr>
          <p:spPr>
            <a:xfrm>
              <a:off x="338328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800"/>
                </a:spcAft>
              </a:pPr>
              <a:r>
                <a:rPr lang="en-US" sz="7200" dirty="0">
                  <a:solidFill>
                    <a:schemeClr val="bg1">
                      <a:lumMod val="50000"/>
                    </a:schemeClr>
                  </a:solidFill>
                  <a:latin typeface="Calibri" pitchFamily="34" charset="0"/>
                  <a:cs typeface="Calibri" panose="020F0502020204030204" pitchFamily="34" charset="0"/>
                </a:rPr>
                <a:t>Change</a:t>
              </a:r>
              <a:r>
                <a:rPr lang="en-US" sz="7200" baseline="0" dirty="0">
                  <a:solidFill>
                    <a:schemeClr val="bg1">
                      <a:lumMod val="50000"/>
                    </a:schemeClr>
                  </a:solidFill>
                  <a:latin typeface="Calibri" pitchFamily="34" charset="0"/>
                  <a:cs typeface="Calibri" panose="020F0502020204030204" pitchFamily="34" charset="0"/>
                </a:rPr>
                <a:t> Color Theme</a:t>
              </a:r>
              <a:r>
                <a:rPr lang="en-US" sz="7200" dirty="0">
                  <a:solidFill>
                    <a:schemeClr val="bg1">
                      <a:lumMod val="50000"/>
                    </a:schemeClr>
                  </a:solidFill>
                  <a:latin typeface="Calibri" pitchFamily="34" charset="0"/>
                  <a:cs typeface="Calibri" panose="020F0502020204030204" pitchFamily="34" charset="0"/>
                </a:rPr>
                <a:t>:</a:t>
              </a:r>
              <a:endParaRPr sz="720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r>
                <a:rPr lang="en-US" sz="4900" dirty="0">
                  <a:solidFill>
                    <a:schemeClr val="bg1">
                      <a:lumMod val="50000"/>
                    </a:schemeClr>
                  </a:solidFill>
                  <a:latin typeface="Calibri" pitchFamily="34" charset="0"/>
                  <a:cs typeface="Calibri" panose="020F0502020204030204" pitchFamily="34" charset="0"/>
                </a:rPr>
                <a:t>This template is designed to use the built-in color themes in</a:t>
              </a:r>
              <a:r>
                <a:rPr lang="en-US" sz="4900" baseline="0" dirty="0">
                  <a:solidFill>
                    <a:schemeClr val="bg1">
                      <a:lumMod val="50000"/>
                    </a:schemeClr>
                  </a:solidFill>
                  <a:latin typeface="Calibri" pitchFamily="34" charset="0"/>
                  <a:cs typeface="Calibri" panose="020F0502020204030204" pitchFamily="34" charset="0"/>
                </a:rPr>
                <a:t> the newer versions of PowerPoint.</a:t>
              </a:r>
            </a:p>
            <a:p>
              <a:pPr lvl="0">
                <a:spcBef>
                  <a:spcPts val="0"/>
                </a:spcBef>
                <a:spcAft>
                  <a:spcPts val="1800"/>
                </a:spcAft>
              </a:pPr>
              <a:r>
                <a:rPr lang="en-US" sz="4900" baseline="0" dirty="0">
                  <a:solidFill>
                    <a:schemeClr val="bg1">
                      <a:lumMod val="50000"/>
                    </a:schemeClr>
                  </a:solidFill>
                  <a:latin typeface="Calibri" pitchFamily="34" charset="0"/>
                  <a:cs typeface="Calibri" panose="020F0502020204030204" pitchFamily="34" charset="0"/>
                </a:rPr>
                <a:t>To change the color theme, select the </a:t>
              </a:r>
              <a:r>
                <a:rPr lang="en-US" sz="4900" b="1" baseline="0" dirty="0">
                  <a:solidFill>
                    <a:schemeClr val="bg1">
                      <a:lumMod val="50000"/>
                    </a:schemeClr>
                  </a:solidFill>
                  <a:latin typeface="Calibri" pitchFamily="34" charset="0"/>
                  <a:cs typeface="Calibri" panose="020F0502020204030204" pitchFamily="34" charset="0"/>
                </a:rPr>
                <a:t>Design</a:t>
              </a:r>
              <a:r>
                <a:rPr lang="en-US" sz="4900" baseline="0" dirty="0">
                  <a:solidFill>
                    <a:schemeClr val="bg1">
                      <a:lumMod val="50000"/>
                    </a:schemeClr>
                  </a:solidFill>
                  <a:latin typeface="Calibri" pitchFamily="34" charset="0"/>
                  <a:cs typeface="Calibri" panose="020F0502020204030204" pitchFamily="34" charset="0"/>
                </a:rPr>
                <a:t> tab, then select the </a:t>
              </a:r>
              <a:r>
                <a:rPr lang="en-US" sz="4900" b="1" baseline="0" dirty="0">
                  <a:solidFill>
                    <a:schemeClr val="bg1">
                      <a:lumMod val="50000"/>
                    </a:schemeClr>
                  </a:solidFill>
                  <a:latin typeface="Calibri" pitchFamily="34" charset="0"/>
                  <a:cs typeface="Calibri" panose="020F0502020204030204" pitchFamily="34" charset="0"/>
                </a:rPr>
                <a:t>Colors</a:t>
              </a:r>
              <a:r>
                <a:rPr lang="en-US" sz="4900" baseline="0" dirty="0">
                  <a:solidFill>
                    <a:schemeClr val="bg1">
                      <a:lumMod val="50000"/>
                    </a:schemeClr>
                  </a:solidFill>
                  <a:latin typeface="Calibri" pitchFamily="34" charset="0"/>
                  <a:cs typeface="Calibri" panose="020F0502020204030204" pitchFamily="34" charset="0"/>
                </a:rPr>
                <a:t> drop-down list.</a:t>
              </a: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endParaRPr lang="en-US" sz="49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800"/>
                </a:spcAft>
              </a:pPr>
              <a:r>
                <a:rPr lang="en-US" sz="4900" baseline="0" dirty="0">
                  <a:solidFill>
                    <a:schemeClr val="bg1">
                      <a:lumMod val="50000"/>
                    </a:schemeClr>
                  </a:solidFill>
                  <a:latin typeface="Calibri" pitchFamily="34" charset="0"/>
                  <a:cs typeface="Calibri" panose="020F0502020204030204" pitchFamily="34" charset="0"/>
                </a:rPr>
                <a:t>The default color theme for this template is “Office”, so you can always return to that after trying some of the alternatives.</a:t>
              </a:r>
            </a:p>
            <a:p>
              <a:pPr lvl="0">
                <a:spcBef>
                  <a:spcPts val="0"/>
                </a:spcBef>
                <a:spcAft>
                  <a:spcPts val="1800"/>
                </a:spcAft>
              </a:pPr>
              <a:r>
                <a:rPr lang="en-US" sz="7200" dirty="0">
                  <a:solidFill>
                    <a:schemeClr val="bg1">
                      <a:lumMod val="50000"/>
                    </a:schemeClr>
                  </a:solidFill>
                  <a:latin typeface="Calibri" pitchFamily="34" charset="0"/>
                  <a:cs typeface="Calibri" panose="020F0502020204030204" pitchFamily="34" charset="0"/>
                </a:rPr>
                <a:t>Printing Your Poster:</a:t>
              </a:r>
            </a:p>
            <a:p>
              <a:pPr lvl="0">
                <a:spcBef>
                  <a:spcPts val="0"/>
                </a:spcBef>
                <a:spcAft>
                  <a:spcPts val="1800"/>
                </a:spcAft>
              </a:pPr>
              <a:r>
                <a:rPr lang="en-US" sz="4900" dirty="0">
                  <a:solidFill>
                    <a:schemeClr val="bg1">
                      <a:lumMod val="50000"/>
                    </a:schemeClr>
                  </a:solidFill>
                  <a:latin typeface="Calibri" pitchFamily="34" charset="0"/>
                  <a:cs typeface="Calibri" panose="020F0502020204030204" pitchFamily="34" charset="0"/>
                </a:rPr>
                <a:t>Once your poster file is ready, visit</a:t>
              </a:r>
              <a:r>
                <a:rPr lang="en-US" sz="4900" baseline="0" dirty="0">
                  <a:solidFill>
                    <a:schemeClr val="bg1">
                      <a:lumMod val="50000"/>
                    </a:schemeClr>
                  </a:solidFill>
                  <a:latin typeface="Calibri" pitchFamily="34" charset="0"/>
                  <a:cs typeface="Calibri" panose="020F0502020204030204" pitchFamily="34" charset="0"/>
                </a:rPr>
                <a:t> </a:t>
              </a:r>
              <a:r>
                <a:rPr lang="en-US" sz="4900" b="1" baseline="0" dirty="0">
                  <a:solidFill>
                    <a:schemeClr val="bg1">
                      <a:lumMod val="50000"/>
                    </a:schemeClr>
                  </a:solidFill>
                  <a:latin typeface="Calibri" pitchFamily="34" charset="0"/>
                  <a:cs typeface="Calibri" panose="020F0502020204030204" pitchFamily="34" charset="0"/>
                </a:rPr>
                <a:t>www.genigraphics.com</a:t>
              </a:r>
              <a:r>
                <a:rPr lang="en-US" sz="4900" baseline="0" dirty="0">
                  <a:solidFill>
                    <a:schemeClr val="bg1">
                      <a:lumMod val="50000"/>
                    </a:schemeClr>
                  </a:solidFill>
                  <a:latin typeface="Calibri" pitchFamily="34" charset="0"/>
                  <a:cs typeface="Calibri" panose="020F0502020204030204" pitchFamily="34" charset="0"/>
                </a:rPr>
                <a:t> to order a high-quality, affordable poster print. Every order receives a free design review and we can deliver as fast as next business day within the US and Canada. </a:t>
              </a:r>
            </a:p>
            <a:p>
              <a:pPr lvl="0">
                <a:spcBef>
                  <a:spcPts val="0"/>
                </a:spcBef>
                <a:spcAft>
                  <a:spcPts val="1800"/>
                </a:spcAft>
              </a:pPr>
              <a:r>
                <a:rPr lang="en-US" sz="4900" baseline="0" dirty="0">
                  <a:solidFill>
                    <a:schemeClr val="bg1">
                      <a:lumMod val="50000"/>
                    </a:schemeClr>
                  </a:solidFill>
                  <a:latin typeface="Calibri" pitchFamily="34" charset="0"/>
                  <a:cs typeface="Calibri" panose="020F0502020204030204" pitchFamily="34" charset="0"/>
                </a:rPr>
                <a:t>Genigraphics® has been producing output from PowerPoint® longer than anyone in the industry; dating back to when we helped Microsoft® design the PowerPoint® software. </a:t>
              </a:r>
            </a:p>
            <a:p>
              <a:pPr lvl="0">
                <a:spcBef>
                  <a:spcPts val="0"/>
                </a:spcBef>
                <a:spcAft>
                  <a:spcPts val="0"/>
                </a:spcAft>
              </a:pPr>
              <a:endParaRPr lang="en-US" sz="4900" baseline="0" dirty="0">
                <a:solidFill>
                  <a:schemeClr val="bg1">
                    <a:lumMod val="50000"/>
                  </a:schemeClr>
                </a:solidFill>
                <a:latin typeface="Calibri" pitchFamily="34" charset="0"/>
                <a:cs typeface="Calibri" panose="020F0502020204030204" pitchFamily="34" charset="0"/>
              </a:endParaRPr>
            </a:p>
            <a:p>
              <a:pPr lvl="0" algn="ctr">
                <a:spcBef>
                  <a:spcPts val="0"/>
                </a:spcBef>
                <a:spcAft>
                  <a:spcPts val="0"/>
                </a:spcAft>
              </a:pPr>
              <a:r>
                <a:rPr lang="en-US" sz="4900" baseline="0" dirty="0">
                  <a:solidFill>
                    <a:schemeClr val="bg1">
                      <a:lumMod val="50000"/>
                    </a:schemeClr>
                  </a:solidFill>
                  <a:latin typeface="Calibri" pitchFamily="34" charset="0"/>
                  <a:cs typeface="Calibri" panose="020F0502020204030204" pitchFamily="34" charset="0"/>
                </a:rPr>
                <a:t>US and Canada:  1-800-790-4001</a:t>
              </a:r>
              <a:br>
                <a:rPr lang="en-US" sz="4900" baseline="0" dirty="0">
                  <a:solidFill>
                    <a:schemeClr val="bg1">
                      <a:lumMod val="50000"/>
                    </a:schemeClr>
                  </a:solidFill>
                  <a:latin typeface="Calibri" pitchFamily="34" charset="0"/>
                  <a:cs typeface="Calibri" panose="020F0502020204030204" pitchFamily="34" charset="0"/>
                </a:rPr>
              </a:br>
              <a:r>
                <a:rPr lang="en-US" sz="4900" baseline="0" dirty="0">
                  <a:solidFill>
                    <a:schemeClr val="bg1">
                      <a:lumMod val="50000"/>
                    </a:schemeClr>
                  </a:solidFill>
                  <a:latin typeface="Calibri" pitchFamily="34" charset="0"/>
                  <a:cs typeface="Calibri" panose="020F0502020204030204" pitchFamily="34" charset="0"/>
                </a:rPr>
                <a:t>Email: info@genigraphics.com</a:t>
              </a:r>
            </a:p>
            <a:p>
              <a:pPr lvl="0" algn="ctr">
                <a:spcBef>
                  <a:spcPts val="0"/>
                </a:spcBef>
                <a:spcAft>
                  <a:spcPts val="0"/>
                </a:spcAft>
              </a:pPr>
              <a:br>
                <a:rPr lang="en-US" sz="3600" dirty="0">
                  <a:solidFill>
                    <a:schemeClr val="bg1">
                      <a:lumMod val="50000"/>
                    </a:schemeClr>
                  </a:solidFill>
                  <a:latin typeface="Calibri" pitchFamily="34" charset="0"/>
                  <a:cs typeface="Calibri" panose="020F0502020204030204" pitchFamily="34" charset="0"/>
                </a:rPr>
              </a:br>
              <a:r>
                <a:rPr lang="en-US" sz="3600" dirty="0">
                  <a:solidFill>
                    <a:schemeClr val="bg1">
                      <a:lumMod val="50000"/>
                    </a:schemeClr>
                  </a:solidFill>
                  <a:latin typeface="Calibri" pitchFamily="34" charset="0"/>
                  <a:cs typeface="Calibri" panose="020F0502020204030204" pitchFamily="34" charset="0"/>
                </a:rPr>
                <a:t>[This sidebar area does not print.]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81342" y="9260274"/>
              <a:ext cx="11904515" cy="10246926"/>
            </a:xfrm>
            <a:prstGeom prst="rect">
              <a:avLst/>
            </a:prstGeom>
          </p:spPr>
        </p:pic>
      </p:grpSp>
      <p:grpSp>
        <p:nvGrpSpPr>
          <p:cNvPr id="8" name="Group 7"/>
          <p:cNvGrpSpPr/>
          <p:nvPr userDrawn="1"/>
        </p:nvGrpSpPr>
        <p:grpSpPr>
          <a:xfrm>
            <a:off x="7033287" y="-1257300"/>
            <a:ext cx="29923713" cy="35653980"/>
            <a:chOff x="7033287" y="-1257300"/>
            <a:chExt cx="29923713" cy="35653980"/>
          </a:xfrm>
        </p:grpSpPr>
        <p:sp>
          <p:nvSpPr>
            <p:cNvPr id="2" name="TextBox 1"/>
            <p:cNvSpPr txBox="1"/>
            <p:nvPr userDrawn="1"/>
          </p:nvSpPr>
          <p:spPr>
            <a:xfrm>
              <a:off x="7033287" y="-1247269"/>
              <a:ext cx="3634713" cy="1077218"/>
            </a:xfrm>
            <a:prstGeom prst="rect">
              <a:avLst/>
            </a:prstGeom>
            <a:noFill/>
          </p:spPr>
          <p:txBody>
            <a:bodyPr wrap="none" rtlCol="0">
              <a:spAutoFit/>
            </a:bodyPr>
            <a:lstStyle/>
            <a:p>
              <a:r>
                <a:rPr lang="en-US" dirty="0">
                  <a:solidFill>
                    <a:srgbClr val="7F7F7F"/>
                  </a:solidFill>
                </a:rPr>
                <a:t>Folds here</a:t>
              </a:r>
            </a:p>
          </p:txBody>
        </p:sp>
        <p:cxnSp>
          <p:nvCxnSpPr>
            <p:cNvPr id="4" name="Straight Arrow Connector 3"/>
            <p:cNvCxnSpPr/>
            <p:nvPr userDrawn="1"/>
          </p:nvCxnSpPr>
          <p:spPr>
            <a:xfrm>
              <a:off x="10972800" y="-1257300"/>
              <a:ext cx="0" cy="1097280"/>
            </a:xfrm>
            <a:prstGeom prst="straightConnector1">
              <a:avLst/>
            </a:prstGeom>
            <a:ln w="63500">
              <a:solidFill>
                <a:srgbClr val="7F7F7F"/>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33322287" y="-1247269"/>
              <a:ext cx="3634713" cy="1077218"/>
            </a:xfrm>
            <a:prstGeom prst="rect">
              <a:avLst/>
            </a:prstGeom>
            <a:noFill/>
          </p:spPr>
          <p:txBody>
            <a:bodyPr wrap="none" rtlCol="0">
              <a:spAutoFit/>
            </a:bodyPr>
            <a:lstStyle/>
            <a:p>
              <a:r>
                <a:rPr lang="en-US" dirty="0">
                  <a:solidFill>
                    <a:srgbClr val="7F7F7F"/>
                  </a:solidFill>
                </a:rPr>
                <a:t>Folds here</a:t>
              </a:r>
            </a:p>
          </p:txBody>
        </p:sp>
        <p:cxnSp>
          <p:nvCxnSpPr>
            <p:cNvPr id="20" name="Straight Arrow Connector 19"/>
            <p:cNvCxnSpPr/>
            <p:nvPr userDrawn="1"/>
          </p:nvCxnSpPr>
          <p:spPr>
            <a:xfrm>
              <a:off x="32918400" y="-1257300"/>
              <a:ext cx="0" cy="1097280"/>
            </a:xfrm>
            <a:prstGeom prst="straightConnector1">
              <a:avLst/>
            </a:prstGeom>
            <a:ln w="63500">
              <a:solidFill>
                <a:srgbClr val="7F7F7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7033287" y="33309431"/>
              <a:ext cx="3634713" cy="1077218"/>
            </a:xfrm>
            <a:prstGeom prst="rect">
              <a:avLst/>
            </a:prstGeom>
            <a:noFill/>
          </p:spPr>
          <p:txBody>
            <a:bodyPr wrap="none" rtlCol="0">
              <a:spAutoFit/>
            </a:bodyPr>
            <a:lstStyle/>
            <a:p>
              <a:r>
                <a:rPr lang="en-US" dirty="0">
                  <a:solidFill>
                    <a:srgbClr val="7F7F7F"/>
                  </a:solidFill>
                </a:rPr>
                <a:t>Folds here</a:t>
              </a:r>
            </a:p>
          </p:txBody>
        </p:sp>
        <p:cxnSp>
          <p:nvCxnSpPr>
            <p:cNvPr id="22" name="Straight Arrow Connector 21"/>
            <p:cNvCxnSpPr/>
            <p:nvPr userDrawn="1"/>
          </p:nvCxnSpPr>
          <p:spPr>
            <a:xfrm>
              <a:off x="10972800" y="33299400"/>
              <a:ext cx="0" cy="1097280"/>
            </a:xfrm>
            <a:prstGeom prst="straightConnector1">
              <a:avLst/>
            </a:prstGeom>
            <a:ln w="63500">
              <a:solidFill>
                <a:srgbClr val="7F7F7F"/>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33322287" y="33309431"/>
              <a:ext cx="3634713" cy="1077218"/>
            </a:xfrm>
            <a:prstGeom prst="rect">
              <a:avLst/>
            </a:prstGeom>
            <a:noFill/>
          </p:spPr>
          <p:txBody>
            <a:bodyPr wrap="none" rtlCol="0">
              <a:spAutoFit/>
            </a:bodyPr>
            <a:lstStyle/>
            <a:p>
              <a:r>
                <a:rPr lang="en-US" dirty="0">
                  <a:solidFill>
                    <a:srgbClr val="7F7F7F"/>
                  </a:solidFill>
                </a:rPr>
                <a:t>Folds here</a:t>
              </a:r>
            </a:p>
          </p:txBody>
        </p:sp>
        <p:cxnSp>
          <p:nvCxnSpPr>
            <p:cNvPr id="24" name="Straight Arrow Connector 23"/>
            <p:cNvCxnSpPr/>
            <p:nvPr userDrawn="1"/>
          </p:nvCxnSpPr>
          <p:spPr>
            <a:xfrm>
              <a:off x="32918400" y="33299400"/>
              <a:ext cx="0" cy="1097280"/>
            </a:xfrm>
            <a:prstGeom prst="straightConnector1">
              <a:avLst/>
            </a:prstGeom>
            <a:ln w="63500">
              <a:solidFill>
                <a:srgbClr val="7F7F7F"/>
              </a:solidFill>
              <a:headEnd type="arrow"/>
              <a:tailEnd type="none"/>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04800" y="32613600"/>
            <a:ext cx="5297435" cy="185928"/>
          </a:xfrm>
          <a:prstGeom prst="rect">
            <a:avLst/>
          </a:prstGeom>
        </p:spPr>
      </p:pic>
    </p:spTree>
    <p:extLst>
      <p:ext uri="{BB962C8B-B14F-4D97-AF65-F5344CB8AC3E}">
        <p14:creationId xmlns:p14="http://schemas.microsoft.com/office/powerpoint/2010/main" val="381294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5D6BDF-9D0E-4E2B-85B8-D8F4790360C9}" type="datetimeFigureOut">
              <a:rPr lang="en-US" smtClean="0"/>
              <a:t>3/24/21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075EA-769C-4ECD-B48E-D6FCDC24F876}" type="slidenum">
              <a:rPr lang="en-US" smtClean="0"/>
              <a:t>‹#›</a:t>
            </a:fld>
            <a:endParaRPr lang="en-US" dirty="0"/>
          </a:p>
        </p:txBody>
      </p:sp>
    </p:spTree>
    <p:extLst>
      <p:ext uri="{BB962C8B-B14F-4D97-AF65-F5344CB8AC3E}">
        <p14:creationId xmlns:p14="http://schemas.microsoft.com/office/powerpoint/2010/main" val="2931665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329128" tIns="164564" rIns="329128" bIns="164564" rtlCol="0" anchor="ctr">
            <a:normAutofit/>
          </a:bodyPr>
          <a:lstStyle/>
          <a:p>
            <a:r>
              <a:rPr lang="en-US" dirty="0"/>
              <a:t>Click to edit Master title style</a:t>
            </a:r>
          </a:p>
        </p:txBody>
      </p:sp>
      <p:sp>
        <p:nvSpPr>
          <p:cNvPr id="3" name="Text Placeholder 2"/>
          <p:cNvSpPr>
            <a:spLocks noGrp="1"/>
          </p:cNvSpPr>
          <p:nvPr>
            <p:ph type="body" idx="1"/>
          </p:nvPr>
        </p:nvSpPr>
        <p:spPr>
          <a:xfrm>
            <a:off x="2194560" y="7680963"/>
            <a:ext cx="39502080" cy="21724623"/>
          </a:xfrm>
          <a:prstGeom prst="rect">
            <a:avLst/>
          </a:prstGeom>
        </p:spPr>
        <p:txBody>
          <a:bodyPr vert="horz" lIns="329128" tIns="164564" rIns="329128" bIns="1645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194560" y="30510483"/>
            <a:ext cx="10241280" cy="1752600"/>
          </a:xfrm>
          <a:prstGeom prst="rect">
            <a:avLst/>
          </a:prstGeom>
        </p:spPr>
        <p:txBody>
          <a:bodyPr vert="horz" lIns="329128" tIns="164564" rIns="329128" bIns="164564" rtlCol="0" anchor="ctr"/>
          <a:lstStyle>
            <a:lvl1pPr algn="l">
              <a:defRPr sz="4400">
                <a:solidFill>
                  <a:schemeClr val="tx1">
                    <a:tint val="75000"/>
                  </a:schemeClr>
                </a:solidFill>
              </a:defRPr>
            </a:lvl1pPr>
          </a:lstStyle>
          <a:p>
            <a:fld id="{985D6BDF-9D0E-4E2B-85B8-D8F4790360C9}" type="datetimeFigureOut">
              <a:rPr lang="en-US" smtClean="0"/>
              <a:t>3/24/21</a:t>
            </a:fld>
            <a:endParaRPr lang="en-US" dirty="0"/>
          </a:p>
        </p:txBody>
      </p:sp>
      <p:sp>
        <p:nvSpPr>
          <p:cNvPr id="5" name="Footer Placeholder 4"/>
          <p:cNvSpPr>
            <a:spLocks noGrp="1"/>
          </p:cNvSpPr>
          <p:nvPr>
            <p:ph type="ftr" sz="quarter" idx="3"/>
          </p:nvPr>
        </p:nvSpPr>
        <p:spPr>
          <a:xfrm>
            <a:off x="14996160" y="30510483"/>
            <a:ext cx="13898880" cy="1752600"/>
          </a:xfrm>
          <a:prstGeom prst="rect">
            <a:avLst/>
          </a:prstGeom>
        </p:spPr>
        <p:txBody>
          <a:bodyPr vert="horz" lIns="329128" tIns="164564" rIns="329128" bIns="164564" rtlCol="0" anchor="ctr"/>
          <a:lstStyle>
            <a:lvl1pPr algn="ctr">
              <a:defRPr sz="4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1455360" y="30510483"/>
            <a:ext cx="10241280" cy="1752600"/>
          </a:xfrm>
          <a:prstGeom prst="rect">
            <a:avLst/>
          </a:prstGeom>
        </p:spPr>
        <p:txBody>
          <a:bodyPr vert="horz" lIns="329128" tIns="164564" rIns="329128" bIns="164564" rtlCol="0" anchor="ctr"/>
          <a:lstStyle>
            <a:lvl1pPr algn="r">
              <a:defRPr sz="4400">
                <a:solidFill>
                  <a:schemeClr val="tx1">
                    <a:tint val="75000"/>
                  </a:schemeClr>
                </a:solidFill>
              </a:defRPr>
            </a:lvl1pPr>
          </a:lstStyle>
          <a:p>
            <a:fld id="{FBB075EA-769C-4ECD-B48E-D6FCDC24F876}" type="slidenum">
              <a:rPr lang="en-US" smtClean="0"/>
              <a:t>‹#›</a:t>
            </a:fld>
            <a:endParaRPr lang="en-US" dirty="0"/>
          </a:p>
        </p:txBody>
      </p:sp>
    </p:spTree>
    <p:extLst>
      <p:ext uri="{BB962C8B-B14F-4D97-AF65-F5344CB8AC3E}">
        <p14:creationId xmlns:p14="http://schemas.microsoft.com/office/powerpoint/2010/main" val="7232218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3291279" rtl="0" eaLnBrk="1" latinLnBrk="0" hangingPunct="1">
        <a:spcBef>
          <a:spcPct val="0"/>
        </a:spcBef>
        <a:buNone/>
        <a:defRPr sz="6000" kern="1200">
          <a:solidFill>
            <a:schemeClr val="tx1"/>
          </a:solidFill>
          <a:latin typeface="+mj-lt"/>
          <a:ea typeface="+mj-ea"/>
          <a:cs typeface="+mj-cs"/>
        </a:defRPr>
      </a:lvl1pPr>
    </p:titleStyle>
    <p:bodyStyle>
      <a:lvl1pPr marL="342842" indent="-342842" algn="l" defTabSz="3291279"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683" indent="-342842" algn="l" defTabSz="3291279"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028525" indent="-342842" algn="l" defTabSz="3291279"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371366" indent="-342842" algn="l" defTabSz="329127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1714209" indent="-342842" algn="l" defTabSz="329127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9051018" indent="-822820" algn="l" defTabSz="3291279" rtl="0" eaLnBrk="1" latinLnBrk="0" hangingPunct="1">
        <a:spcBef>
          <a:spcPct val="20000"/>
        </a:spcBef>
        <a:buFont typeface="Arial" pitchFamily="34" charset="0"/>
        <a:buChar char="•"/>
        <a:defRPr sz="7200" kern="1200">
          <a:solidFill>
            <a:schemeClr val="tx1"/>
          </a:solidFill>
          <a:latin typeface="+mn-lt"/>
          <a:ea typeface="+mn-ea"/>
          <a:cs typeface="+mn-cs"/>
        </a:defRPr>
      </a:lvl6pPr>
      <a:lvl7pPr marL="10696658" indent="-822820" algn="l" defTabSz="3291279" rtl="0" eaLnBrk="1" latinLnBrk="0" hangingPunct="1">
        <a:spcBef>
          <a:spcPct val="20000"/>
        </a:spcBef>
        <a:buFont typeface="Arial" pitchFamily="34" charset="0"/>
        <a:buChar char="•"/>
        <a:defRPr sz="7200" kern="1200">
          <a:solidFill>
            <a:schemeClr val="tx1"/>
          </a:solidFill>
          <a:latin typeface="+mn-lt"/>
          <a:ea typeface="+mn-ea"/>
          <a:cs typeface="+mn-cs"/>
        </a:defRPr>
      </a:lvl7pPr>
      <a:lvl8pPr marL="12342297" indent="-822820" algn="l" defTabSz="3291279" rtl="0" eaLnBrk="1" latinLnBrk="0" hangingPunct="1">
        <a:spcBef>
          <a:spcPct val="20000"/>
        </a:spcBef>
        <a:buFont typeface="Arial" pitchFamily="34" charset="0"/>
        <a:buChar char="•"/>
        <a:defRPr sz="7200" kern="1200">
          <a:solidFill>
            <a:schemeClr val="tx1"/>
          </a:solidFill>
          <a:latin typeface="+mn-lt"/>
          <a:ea typeface="+mn-ea"/>
          <a:cs typeface="+mn-cs"/>
        </a:defRPr>
      </a:lvl8pPr>
      <a:lvl9pPr marL="13987936" indent="-822820" algn="l" defTabSz="3291279" rtl="0" eaLnBrk="1" latinLnBrk="0" hangingPunct="1">
        <a:spcBef>
          <a:spcPct val="20000"/>
        </a:spcBef>
        <a:buFont typeface="Arial" pitchFamily="34" charset="0"/>
        <a:buChar char="•"/>
        <a:defRPr sz="7200" kern="1200">
          <a:solidFill>
            <a:schemeClr val="tx1"/>
          </a:solidFill>
          <a:latin typeface="+mn-lt"/>
          <a:ea typeface="+mn-ea"/>
          <a:cs typeface="+mn-cs"/>
        </a:defRPr>
      </a:lvl9pPr>
    </p:bodyStyle>
    <p:otherStyle>
      <a:defPPr>
        <a:defRPr lang="en-US"/>
      </a:defPPr>
      <a:lvl1pPr marL="0" algn="l" defTabSz="3291279" rtl="0" eaLnBrk="1" latinLnBrk="0" hangingPunct="1">
        <a:defRPr sz="6400" kern="1200">
          <a:solidFill>
            <a:schemeClr val="tx1"/>
          </a:solidFill>
          <a:latin typeface="+mn-lt"/>
          <a:ea typeface="+mn-ea"/>
          <a:cs typeface="+mn-cs"/>
        </a:defRPr>
      </a:lvl1pPr>
      <a:lvl2pPr marL="1645640" algn="l" defTabSz="3291279" rtl="0" eaLnBrk="1" latinLnBrk="0" hangingPunct="1">
        <a:defRPr sz="6400" kern="1200">
          <a:solidFill>
            <a:schemeClr val="tx1"/>
          </a:solidFill>
          <a:latin typeface="+mn-lt"/>
          <a:ea typeface="+mn-ea"/>
          <a:cs typeface="+mn-cs"/>
        </a:defRPr>
      </a:lvl2pPr>
      <a:lvl3pPr marL="3291279" algn="l" defTabSz="3291279" rtl="0" eaLnBrk="1" latinLnBrk="0" hangingPunct="1">
        <a:defRPr sz="6400" kern="1200">
          <a:solidFill>
            <a:schemeClr val="tx1"/>
          </a:solidFill>
          <a:latin typeface="+mn-lt"/>
          <a:ea typeface="+mn-ea"/>
          <a:cs typeface="+mn-cs"/>
        </a:defRPr>
      </a:lvl3pPr>
      <a:lvl4pPr marL="4936919" algn="l" defTabSz="3291279" rtl="0" eaLnBrk="1" latinLnBrk="0" hangingPunct="1">
        <a:defRPr sz="6400" kern="1200">
          <a:solidFill>
            <a:schemeClr val="tx1"/>
          </a:solidFill>
          <a:latin typeface="+mn-lt"/>
          <a:ea typeface="+mn-ea"/>
          <a:cs typeface="+mn-cs"/>
        </a:defRPr>
      </a:lvl4pPr>
      <a:lvl5pPr marL="6582559" algn="l" defTabSz="3291279" rtl="0" eaLnBrk="1" latinLnBrk="0" hangingPunct="1">
        <a:defRPr sz="6400" kern="1200">
          <a:solidFill>
            <a:schemeClr val="tx1"/>
          </a:solidFill>
          <a:latin typeface="+mn-lt"/>
          <a:ea typeface="+mn-ea"/>
          <a:cs typeface="+mn-cs"/>
        </a:defRPr>
      </a:lvl5pPr>
      <a:lvl6pPr marL="8228198" algn="l" defTabSz="3291279" rtl="0" eaLnBrk="1" latinLnBrk="0" hangingPunct="1">
        <a:defRPr sz="6400" kern="1200">
          <a:solidFill>
            <a:schemeClr val="tx1"/>
          </a:solidFill>
          <a:latin typeface="+mn-lt"/>
          <a:ea typeface="+mn-ea"/>
          <a:cs typeface="+mn-cs"/>
        </a:defRPr>
      </a:lvl6pPr>
      <a:lvl7pPr marL="9873837" algn="l" defTabSz="3291279" rtl="0" eaLnBrk="1" latinLnBrk="0" hangingPunct="1">
        <a:defRPr sz="6400" kern="1200">
          <a:solidFill>
            <a:schemeClr val="tx1"/>
          </a:solidFill>
          <a:latin typeface="+mn-lt"/>
          <a:ea typeface="+mn-ea"/>
          <a:cs typeface="+mn-cs"/>
        </a:defRPr>
      </a:lvl7pPr>
      <a:lvl8pPr marL="11519478" algn="l" defTabSz="3291279" rtl="0" eaLnBrk="1" latinLnBrk="0" hangingPunct="1">
        <a:defRPr sz="6400" kern="1200">
          <a:solidFill>
            <a:schemeClr val="tx1"/>
          </a:solidFill>
          <a:latin typeface="+mn-lt"/>
          <a:ea typeface="+mn-ea"/>
          <a:cs typeface="+mn-cs"/>
        </a:defRPr>
      </a:lvl8pPr>
      <a:lvl9pPr marL="13165118" algn="l" defTabSz="3291279" rtl="0" eaLnBrk="1" latinLnBrk="0" hangingPunct="1">
        <a:defRPr sz="6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jp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Rectangle 310" descr="&quot;&quot;"/>
          <p:cNvSpPr/>
          <p:nvPr/>
        </p:nvSpPr>
        <p:spPr>
          <a:xfrm>
            <a:off x="22479000" y="25603200"/>
            <a:ext cx="2514600" cy="381000"/>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Rectangle 306" descr="&quot;&quot;"/>
          <p:cNvSpPr/>
          <p:nvPr/>
        </p:nvSpPr>
        <p:spPr>
          <a:xfrm>
            <a:off x="22479000" y="26060400"/>
            <a:ext cx="2514600" cy="685800"/>
          </a:xfrm>
          <a:prstGeom prst="rect">
            <a:avLst/>
          </a:prstGeom>
          <a:solidFill>
            <a:schemeClr val="accent4">
              <a:lumMod val="20000"/>
              <a:lumOff val="80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Rectangle 307" descr="&quot;&quot;"/>
          <p:cNvSpPr/>
          <p:nvPr/>
        </p:nvSpPr>
        <p:spPr>
          <a:xfrm>
            <a:off x="22479000" y="26822400"/>
            <a:ext cx="2514600" cy="990600"/>
          </a:xfrm>
          <a:prstGeom prst="rect">
            <a:avLst/>
          </a:prstGeom>
          <a:solidFill>
            <a:schemeClr val="accent4">
              <a:lumMod val="20000"/>
              <a:lumOff val="80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descr="&quot;&quot;"/>
          <p:cNvSpPr/>
          <p:nvPr/>
        </p:nvSpPr>
        <p:spPr>
          <a:xfrm>
            <a:off x="22479000" y="27889200"/>
            <a:ext cx="2514600" cy="914400"/>
          </a:xfrm>
          <a:prstGeom prst="rect">
            <a:avLst/>
          </a:prstGeom>
          <a:solidFill>
            <a:schemeClr val="accent4">
              <a:lumMod val="20000"/>
              <a:lumOff val="80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descr="&quot;&quot;"/>
          <p:cNvSpPr/>
          <p:nvPr/>
        </p:nvSpPr>
        <p:spPr>
          <a:xfrm>
            <a:off x="22479000" y="28879800"/>
            <a:ext cx="2514600" cy="685800"/>
          </a:xfrm>
          <a:prstGeom prst="rect">
            <a:avLst/>
          </a:prstGeom>
          <a:solidFill>
            <a:schemeClr val="accent4">
              <a:lumMod val="20000"/>
              <a:lumOff val="80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Google Shape;168;p22" descr="&quot;&quot;"/>
          <p:cNvSpPr/>
          <p:nvPr/>
        </p:nvSpPr>
        <p:spPr>
          <a:xfrm>
            <a:off x="22479000" y="24993600"/>
            <a:ext cx="2514600" cy="533400"/>
          </a:xfrm>
          <a:prstGeom prst="rect">
            <a:avLst/>
          </a:prstGeom>
          <a:solidFill>
            <a:srgbClr val="883978"/>
          </a:solidFill>
          <a:ln w="9525" cap="flat" cmpd="sng">
            <a:solidFill>
              <a:srgbClr val="572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itle Background" descr="&quot;&quot;"/>
          <p:cNvSpPr/>
          <p:nvPr/>
        </p:nvSpPr>
        <p:spPr>
          <a:xfrm>
            <a:off x="25400" y="0"/>
            <a:ext cx="43891200" cy="4267200"/>
          </a:xfrm>
          <a:prstGeom prst="rect">
            <a:avLst/>
          </a:prstGeom>
          <a:solidFill>
            <a:srgbClr val="663D94"/>
          </a:solidFill>
          <a:ln>
            <a:solidFill>
              <a:srgbClr val="3D18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Poster Title"/>
          <p:cNvSpPr>
            <a:spLocks noGrp="1"/>
          </p:cNvSpPr>
          <p:nvPr>
            <p:ph type="title"/>
          </p:nvPr>
        </p:nvSpPr>
        <p:spPr>
          <a:xfrm>
            <a:off x="8229600" y="533400"/>
            <a:ext cx="27660600" cy="3101338"/>
          </a:xfrm>
        </p:spPr>
        <p:txBody>
          <a:bodyPr>
            <a:normAutofit fontScale="90000"/>
          </a:bodyPr>
          <a:lstStyle/>
          <a:p>
            <a:pPr lvl="0"/>
            <a:r>
              <a:rPr lang="en-US" sz="12000" dirty="0">
                <a:solidFill>
                  <a:schemeClr val="bg1"/>
                </a:solidFill>
                <a:effectLst>
                  <a:outerShdw blurRad="50800" dist="38100" dir="2700000" algn="tl" rotWithShape="0">
                    <a:schemeClr val="tx1">
                      <a:lumMod val="75000"/>
                      <a:lumOff val="25000"/>
                      <a:alpha val="43000"/>
                    </a:schemeClr>
                  </a:outerShdw>
                </a:effectLst>
              </a:rPr>
              <a:t>Embracing the Peaks and Valleys</a:t>
            </a:r>
            <a:br>
              <a:rPr lang="en-US" sz="12000" dirty="0">
                <a:solidFill>
                  <a:schemeClr val="bg1"/>
                </a:solidFill>
                <a:effectLst>
                  <a:outerShdw blurRad="50800" dist="38100" dir="2700000" algn="tl" rotWithShape="0">
                    <a:schemeClr val="tx1">
                      <a:lumMod val="75000"/>
                      <a:lumOff val="25000"/>
                      <a:alpha val="43000"/>
                    </a:schemeClr>
                  </a:outerShdw>
                </a:effectLst>
              </a:rPr>
            </a:br>
            <a:r>
              <a:rPr lang="en-US" sz="8000" dirty="0">
                <a:solidFill>
                  <a:schemeClr val="bg1"/>
                </a:solidFill>
                <a:effectLst>
                  <a:outerShdw blurRad="50800" dist="38100" dir="2700000" algn="tl" rotWithShape="0">
                    <a:schemeClr val="tx1">
                      <a:lumMod val="75000"/>
                      <a:lumOff val="25000"/>
                      <a:alpha val="43000"/>
                    </a:schemeClr>
                  </a:outerShdw>
                </a:effectLst>
              </a:rPr>
              <a:t> </a:t>
            </a:r>
            <a:r>
              <a:rPr lang="en-US" sz="7500" dirty="0">
                <a:solidFill>
                  <a:schemeClr val="bg1"/>
                </a:solidFill>
                <a:effectLst>
                  <a:outerShdw blurRad="50800" dist="38100" dir="2700000" algn="tl" rotWithShape="0">
                    <a:schemeClr val="tx1">
                      <a:lumMod val="75000"/>
                      <a:lumOff val="25000"/>
                      <a:alpha val="43000"/>
                    </a:schemeClr>
                  </a:outerShdw>
                </a:effectLst>
              </a:rPr>
              <a:t> Using Assessment Data to Redesign a First-Year Experience Library Session</a:t>
            </a:r>
          </a:p>
        </p:txBody>
      </p:sp>
      <p:pic>
        <p:nvPicPr>
          <p:cNvPr id="389" name="NYU Libraries Logo" descr="NYU Libraries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05000"/>
            <a:ext cx="6096000" cy="889545"/>
          </a:xfrm>
          <a:prstGeom prst="rect">
            <a:avLst/>
          </a:prstGeom>
        </p:spPr>
      </p:pic>
      <p:grpSp>
        <p:nvGrpSpPr>
          <p:cNvPr id="64" name="Peaks &amp; Valleys" descr="&quot;&quot;"/>
          <p:cNvGrpSpPr/>
          <p:nvPr/>
        </p:nvGrpSpPr>
        <p:grpSpPr>
          <a:xfrm>
            <a:off x="9144000" y="1143000"/>
            <a:ext cx="25755600" cy="1222434"/>
            <a:chOff x="9144000" y="1143000"/>
            <a:chExt cx="25755600" cy="1222434"/>
          </a:xfrm>
        </p:grpSpPr>
        <p:pic>
          <p:nvPicPr>
            <p:cNvPr id="100" name="Picture 99" descr="&quot;&quot;"/>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9144000" y="1143000"/>
              <a:ext cx="3657600" cy="1222434"/>
            </a:xfrm>
            <a:prstGeom prst="rect">
              <a:avLst/>
            </a:prstGeom>
          </p:spPr>
        </p:pic>
        <p:pic>
          <p:nvPicPr>
            <p:cNvPr id="52" name="Picture 51" descr="&quot;&quot;"/>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1242000" y="1143000"/>
              <a:ext cx="3657600" cy="1222434"/>
            </a:xfrm>
            <a:prstGeom prst="rect">
              <a:avLst/>
            </a:prstGeom>
          </p:spPr>
        </p:pic>
      </p:grpSp>
      <p:grpSp>
        <p:nvGrpSpPr>
          <p:cNvPr id="22" name="Abstract" descr="&quot;&quot;"/>
          <p:cNvGrpSpPr/>
          <p:nvPr/>
        </p:nvGrpSpPr>
        <p:grpSpPr>
          <a:xfrm>
            <a:off x="1280160" y="4800600"/>
            <a:ext cx="9159240" cy="8458200"/>
            <a:chOff x="1280160" y="4800600"/>
            <a:chExt cx="9159240" cy="8458200"/>
          </a:xfrm>
        </p:grpSpPr>
        <p:sp>
          <p:nvSpPr>
            <p:cNvPr id="12" name="Text Box 189"/>
            <p:cNvSpPr txBox="1">
              <a:spLocks noChangeArrowheads="1"/>
            </p:cNvSpPr>
            <p:nvPr/>
          </p:nvSpPr>
          <p:spPr bwMode="auto">
            <a:xfrm>
              <a:off x="1447800" y="5562600"/>
              <a:ext cx="8686800" cy="7632812"/>
            </a:xfrm>
            <a:prstGeom prst="rect">
              <a:avLst/>
            </a:prstGeom>
            <a:solidFill>
              <a:schemeClr val="bg1"/>
            </a:solidFill>
            <a:ln w="12700">
              <a:noFill/>
            </a:ln>
            <a:effectLst/>
          </p:spPr>
          <p:txBody>
            <a:bodyPr wrap="square" lIns="137137" tIns="137137" rIns="137137" bIns="137137">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200" dirty="0">
                  <a:latin typeface="+mn-lt"/>
                </a:rPr>
                <a:t>This poster describes how the library component of a first-year experience program was revised and optimized through data-informed design and considerations of accessibility and scalability. It illustrates:</a:t>
              </a:r>
            </a:p>
            <a:p>
              <a:pPr eaLnBrk="1" hangingPunct="1"/>
              <a:endParaRPr lang="en-US" sz="1600" dirty="0">
                <a:latin typeface="+mn-lt"/>
              </a:endParaRPr>
            </a:p>
            <a:p>
              <a:pPr marL="457200" indent="-457200" fontAlgn="base">
                <a:buFont typeface="Arial"/>
                <a:buChar char="•"/>
              </a:pPr>
              <a:r>
                <a:rPr lang="en-US" sz="3200" dirty="0">
                  <a:latin typeface="+mn-lt"/>
                </a:rPr>
                <a:t>How multiple streams of assessment inform the iterative process of developing a first-year experience library session</a:t>
              </a:r>
            </a:p>
            <a:p>
              <a:pPr marL="457200" indent="-457200" fontAlgn="base">
                <a:buFont typeface="Arial"/>
                <a:buChar char="•"/>
              </a:pPr>
              <a:endParaRPr lang="en-US" sz="1600" dirty="0">
                <a:latin typeface="+mn-lt"/>
              </a:endParaRPr>
            </a:p>
            <a:p>
              <a:pPr marL="457200" indent="-457200" fontAlgn="base">
                <a:buFont typeface="Arial"/>
                <a:buChar char="•"/>
              </a:pPr>
              <a:r>
                <a:rPr lang="en-US" sz="3200" dirty="0">
                  <a:latin typeface="+mn-lt"/>
                </a:rPr>
                <a:t>Strategies for collaborating with internal library and external stakeholders to optimize a first-year experience library session</a:t>
              </a:r>
            </a:p>
            <a:p>
              <a:pPr marL="457200" indent="-457200" fontAlgn="base">
                <a:buFont typeface="Arial"/>
                <a:buChar char="•"/>
              </a:pPr>
              <a:endParaRPr lang="en-US" sz="1600" dirty="0">
                <a:latin typeface="+mn-lt"/>
              </a:endParaRPr>
            </a:p>
            <a:p>
              <a:pPr marL="457200" indent="-457200">
                <a:buFont typeface="Arial"/>
                <a:buChar char="•"/>
              </a:pPr>
              <a:r>
                <a:rPr lang="en-US" sz="3200" dirty="0">
                  <a:latin typeface="+mn-lt"/>
                </a:rPr>
                <a:t>Prioritization of accessibility and inclusion in session planning</a:t>
              </a:r>
            </a:p>
          </p:txBody>
        </p:sp>
        <p:sp>
          <p:nvSpPr>
            <p:cNvPr id="13" name="Rectangle 12"/>
            <p:cNvSpPr/>
            <p:nvPr/>
          </p:nvSpPr>
          <p:spPr>
            <a:xfrm>
              <a:off x="1280160" y="4800600"/>
              <a:ext cx="9144000" cy="685800"/>
            </a:xfrm>
            <a:prstGeom prst="rect">
              <a:avLst/>
            </a:prstGeom>
            <a:solidFill>
              <a:srgbClr val="663D94"/>
            </a:solidFill>
            <a:ln w="12700">
              <a:solidFill>
                <a:srgbClr val="663D94"/>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accent3">
                      <a:lumMod val="20000"/>
                      <a:lumOff val="80000"/>
                    </a:schemeClr>
                  </a:solidFill>
                </a:rPr>
                <a:t>Abstract</a:t>
              </a:r>
            </a:p>
          </p:txBody>
        </p:sp>
        <p:sp>
          <p:nvSpPr>
            <p:cNvPr id="66" name="Rectangle 65" descr="&quot;&quot;"/>
            <p:cNvSpPr/>
            <p:nvPr/>
          </p:nvSpPr>
          <p:spPr>
            <a:xfrm>
              <a:off x="1295400" y="4800600"/>
              <a:ext cx="9144000" cy="8458200"/>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What is Cohorts?" descr="&quot;&quot;"/>
          <p:cNvGrpSpPr/>
          <p:nvPr/>
        </p:nvGrpSpPr>
        <p:grpSpPr>
          <a:xfrm>
            <a:off x="1295400" y="13868400"/>
            <a:ext cx="9144000" cy="8534400"/>
            <a:chOff x="1295400" y="13868400"/>
            <a:chExt cx="9144000" cy="8534400"/>
          </a:xfrm>
        </p:grpSpPr>
        <p:grpSp>
          <p:nvGrpSpPr>
            <p:cNvPr id="72" name="Group 71"/>
            <p:cNvGrpSpPr/>
            <p:nvPr/>
          </p:nvGrpSpPr>
          <p:grpSpPr>
            <a:xfrm>
              <a:off x="1295400" y="13868400"/>
              <a:ext cx="9144000" cy="8534400"/>
              <a:chOff x="1295400" y="13868400"/>
              <a:chExt cx="9144000" cy="8534400"/>
            </a:xfrm>
          </p:grpSpPr>
          <p:sp>
            <p:nvSpPr>
              <p:cNvPr id="83" name="Rectangle 82" descr="&quot;&quot;"/>
              <p:cNvSpPr/>
              <p:nvPr/>
            </p:nvSpPr>
            <p:spPr>
              <a:xfrm>
                <a:off x="1295400" y="13944600"/>
                <a:ext cx="9144000" cy="8458200"/>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13868400"/>
                <a:ext cx="9144000" cy="685800"/>
              </a:xfrm>
              <a:prstGeom prst="rect">
                <a:avLst/>
              </a:prstGeom>
              <a:solidFill>
                <a:srgbClr val="663D94"/>
              </a:solidFill>
              <a:ln w="12700">
                <a:solidFill>
                  <a:srgbClr val="663D94"/>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accent3">
                        <a:lumMod val="20000"/>
                        <a:lumOff val="80000"/>
                      </a:schemeClr>
                    </a:solidFill>
                  </a:rPr>
                  <a:t>What is “Cohorts”</a:t>
                </a:r>
              </a:p>
            </p:txBody>
          </p:sp>
        </p:grpSp>
        <p:grpSp>
          <p:nvGrpSpPr>
            <p:cNvPr id="68" name="Group 67"/>
            <p:cNvGrpSpPr/>
            <p:nvPr/>
          </p:nvGrpSpPr>
          <p:grpSpPr>
            <a:xfrm>
              <a:off x="1447800" y="14859000"/>
              <a:ext cx="4419600" cy="3783657"/>
              <a:chOff x="1447800" y="14859000"/>
              <a:chExt cx="4419600" cy="3783657"/>
            </a:xfrm>
          </p:grpSpPr>
          <p:sp>
            <p:nvSpPr>
              <p:cNvPr id="81" name="Google Shape;71;p15"/>
              <p:cNvSpPr txBox="1"/>
              <p:nvPr/>
            </p:nvSpPr>
            <p:spPr>
              <a:xfrm>
                <a:off x="1447800" y="18211800"/>
                <a:ext cx="44196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ea typeface="Montserrat"/>
                    <a:cs typeface="Montserrat"/>
                    <a:sym typeface="Montserrat"/>
                  </a:rPr>
                  <a:t> Cohort = 1 adviser, 1 student leader, 30 students</a:t>
                </a:r>
                <a:endParaRPr sz="1600" dirty="0">
                  <a:ea typeface="Montserrat"/>
                  <a:cs typeface="Montserrat"/>
                  <a:sym typeface="Montserrat"/>
                </a:endParaRPr>
              </a:p>
            </p:txBody>
          </p:sp>
          <p:pic>
            <p:nvPicPr>
              <p:cNvPr id="79" name="Google Shape;69;p15" descr="Large group of College of Arts &amp; Sciences Cohorts student leaders all wearing purple t-shirts standing on a staircase.  "/>
              <p:cNvPicPr preferRelativeResize="0"/>
              <p:nvPr/>
            </p:nvPicPr>
            <p:blipFill>
              <a:blip r:embed="rId4">
                <a:alphaModFix/>
              </a:blip>
              <a:stretch>
                <a:fillRect/>
              </a:stretch>
            </p:blipFill>
            <p:spPr>
              <a:xfrm>
                <a:off x="1524000" y="14859000"/>
                <a:ext cx="4270554" cy="3429000"/>
              </a:xfrm>
              <a:prstGeom prst="rect">
                <a:avLst/>
              </a:prstGeom>
              <a:noFill/>
              <a:ln>
                <a:noFill/>
              </a:ln>
            </p:spPr>
          </p:pic>
        </p:grpSp>
        <p:grpSp>
          <p:nvGrpSpPr>
            <p:cNvPr id="69" name="Group 68"/>
            <p:cNvGrpSpPr/>
            <p:nvPr/>
          </p:nvGrpSpPr>
          <p:grpSpPr>
            <a:xfrm>
              <a:off x="6019800" y="14935200"/>
              <a:ext cx="4267200" cy="1219200"/>
              <a:chOff x="6019800" y="14935200"/>
              <a:chExt cx="4267200" cy="1219200"/>
            </a:xfrm>
          </p:grpSpPr>
          <p:pic>
            <p:nvPicPr>
              <p:cNvPr id="85" name="Google Shape;104;p17" descr="NYU CAS logo."/>
              <p:cNvPicPr preferRelativeResize="0"/>
              <p:nvPr/>
            </p:nvPicPr>
            <p:blipFill>
              <a:blip r:embed="rId5">
                <a:alphaModFix/>
              </a:blip>
              <a:stretch>
                <a:fillRect/>
              </a:stretch>
            </p:blipFill>
            <p:spPr>
              <a:xfrm>
                <a:off x="6019800" y="14935200"/>
                <a:ext cx="1219200" cy="1219200"/>
              </a:xfrm>
              <a:prstGeom prst="rect">
                <a:avLst/>
              </a:prstGeom>
              <a:noFill/>
              <a:ln>
                <a:noFill/>
              </a:ln>
            </p:spPr>
          </p:pic>
          <p:sp>
            <p:nvSpPr>
              <p:cNvPr id="87" name="Rectangle 86"/>
              <p:cNvSpPr/>
              <p:nvPr/>
            </p:nvSpPr>
            <p:spPr>
              <a:xfrm>
                <a:off x="7239000" y="15087600"/>
                <a:ext cx="3048000" cy="954107"/>
              </a:xfrm>
              <a:prstGeom prst="rect">
                <a:avLst/>
              </a:prstGeom>
            </p:spPr>
            <p:txBody>
              <a:bodyPr wrap="square">
                <a:spAutoFit/>
              </a:bodyPr>
              <a:lstStyle/>
              <a:p>
                <a:pPr lvl="0"/>
                <a:r>
                  <a:rPr lang="en" sz="2800" b="1" dirty="0">
                    <a:solidFill>
                      <a:srgbClr val="572D88"/>
                    </a:solidFill>
                    <a:ea typeface="Montserrat"/>
                    <a:cs typeface="Montserrat"/>
                    <a:sym typeface="Montserrat"/>
                  </a:rPr>
                  <a:t>COLLEGE COHORT </a:t>
                </a:r>
              </a:p>
              <a:p>
                <a:pPr lvl="0"/>
                <a:r>
                  <a:rPr lang="en" sz="2800" b="1" dirty="0">
                    <a:solidFill>
                      <a:srgbClr val="572D88"/>
                    </a:solidFill>
                    <a:ea typeface="Montserrat"/>
                    <a:cs typeface="Montserrat"/>
                    <a:sym typeface="Montserrat"/>
                  </a:rPr>
                  <a:t>PROGRAM</a:t>
                </a:r>
              </a:p>
            </p:txBody>
          </p:sp>
        </p:grpSp>
        <p:sp>
          <p:nvSpPr>
            <p:cNvPr id="92" name="TextBox 91"/>
            <p:cNvSpPr txBox="1"/>
            <p:nvPr/>
          </p:nvSpPr>
          <p:spPr>
            <a:xfrm>
              <a:off x="1447800" y="18745200"/>
              <a:ext cx="8991600" cy="3539430"/>
            </a:xfrm>
            <a:prstGeom prst="rect">
              <a:avLst/>
            </a:prstGeom>
            <a:noFill/>
          </p:spPr>
          <p:txBody>
            <a:bodyPr wrap="square" rtlCol="0">
              <a:spAutoFit/>
            </a:bodyPr>
            <a:lstStyle/>
            <a:p>
              <a:pPr lvl="0"/>
              <a:r>
                <a:rPr lang="en" sz="3200" dirty="0"/>
                <a:t>The College Cohort Program is a first year experience program in NYU’s College of Arts &amp; Sciences that acclimates students to college life and supports their retention and success. The CAS freshman class is large − 1500 students − so a major goal of the program is to enable peer-to-peer connection and belonging by putting students into cohort groups.</a:t>
              </a:r>
              <a:endParaRPr lang="en-US" sz="2000" dirty="0"/>
            </a:p>
          </p:txBody>
        </p:sp>
        <p:grpSp>
          <p:nvGrpSpPr>
            <p:cNvPr id="71" name="Group 70"/>
            <p:cNvGrpSpPr/>
            <p:nvPr/>
          </p:nvGrpSpPr>
          <p:grpSpPr>
            <a:xfrm>
              <a:off x="5943600" y="16245510"/>
              <a:ext cx="4419600" cy="1966290"/>
              <a:chOff x="5943600" y="16245510"/>
              <a:chExt cx="4419600" cy="1966290"/>
            </a:xfrm>
          </p:grpSpPr>
          <p:sp>
            <p:nvSpPr>
              <p:cNvPr id="95" name="Rectangle 94" descr="&quot;&quot;"/>
              <p:cNvSpPr/>
              <p:nvPr/>
            </p:nvSpPr>
            <p:spPr>
              <a:xfrm>
                <a:off x="5943600" y="16306800"/>
                <a:ext cx="4419600" cy="1905000"/>
              </a:xfrm>
              <a:prstGeom prst="rect">
                <a:avLst/>
              </a:prstGeom>
              <a:solidFill>
                <a:schemeClr val="accent4">
                  <a:lumMod val="20000"/>
                  <a:lumOff val="80000"/>
                </a:schemeClr>
              </a:solidFill>
              <a:ln>
                <a:solidFill>
                  <a:schemeClr val="accent4">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Google Shape;70;p15"/>
              <p:cNvSpPr txBox="1"/>
              <p:nvPr/>
            </p:nvSpPr>
            <p:spPr>
              <a:xfrm>
                <a:off x="5943600" y="16245510"/>
                <a:ext cx="4191000" cy="192819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2200" dirty="0">
                    <a:latin typeface="+mj-lt"/>
                    <a:ea typeface="Montserrat"/>
                    <a:cs typeface="Montserrat"/>
                    <a:sym typeface="Montserrat"/>
                  </a:rPr>
                  <a:t>1.  </a:t>
                </a:r>
                <a:r>
                  <a:rPr lang="en" sz="2200" dirty="0">
                    <a:solidFill>
                      <a:srgbClr val="000000"/>
                    </a:solidFill>
                    <a:latin typeface="+mj-lt"/>
                    <a:ea typeface="Montserrat"/>
                    <a:cs typeface="Montserrat"/>
                    <a:sym typeface="Montserrat"/>
                  </a:rPr>
                  <a:t>Academic Success</a:t>
                </a:r>
                <a:endParaRPr sz="2200" dirty="0">
                  <a:solidFill>
                    <a:srgbClr val="000000"/>
                  </a:solidFill>
                  <a:latin typeface="+mj-lt"/>
                  <a:ea typeface="Montserrat"/>
                  <a:cs typeface="Montserrat"/>
                  <a:sym typeface="Montserrat"/>
                </a:endParaRPr>
              </a:p>
              <a:p>
                <a:pPr marL="0" lvl="0" indent="0" algn="l" rtl="0">
                  <a:lnSpc>
                    <a:spcPct val="130000"/>
                  </a:lnSpc>
                  <a:spcBef>
                    <a:spcPts val="0"/>
                  </a:spcBef>
                  <a:spcAft>
                    <a:spcPts val="0"/>
                  </a:spcAft>
                  <a:buNone/>
                </a:pPr>
                <a:r>
                  <a:rPr lang="en" sz="2200" dirty="0">
                    <a:latin typeface="+mj-lt"/>
                    <a:ea typeface="Montserrat"/>
                    <a:cs typeface="Montserrat"/>
                    <a:sym typeface="Montserrat"/>
                  </a:rPr>
                  <a:t>2.  </a:t>
                </a:r>
                <a:r>
                  <a:rPr lang="en" sz="2200" dirty="0">
                    <a:solidFill>
                      <a:srgbClr val="000000"/>
                    </a:solidFill>
                    <a:latin typeface="+mj-lt"/>
                    <a:ea typeface="Montserrat"/>
                    <a:cs typeface="Montserrat"/>
                    <a:sym typeface="Montserrat"/>
                  </a:rPr>
                  <a:t>Personal </a:t>
                </a:r>
                <a:r>
                  <a:rPr lang="en" sz="2200" dirty="0">
                    <a:latin typeface="+mj-lt"/>
                    <a:ea typeface="Montserrat"/>
                    <a:cs typeface="Montserrat"/>
                    <a:sym typeface="Montserrat"/>
                  </a:rPr>
                  <a:t>&amp;</a:t>
                </a:r>
                <a:r>
                  <a:rPr lang="en" sz="2200" dirty="0">
                    <a:solidFill>
                      <a:srgbClr val="000000"/>
                    </a:solidFill>
                    <a:latin typeface="+mj-lt"/>
                    <a:ea typeface="Montserrat"/>
                    <a:cs typeface="Montserrat"/>
                    <a:sym typeface="Montserrat"/>
                  </a:rPr>
                  <a:t> Career Development</a:t>
                </a:r>
                <a:endParaRPr sz="2200" dirty="0">
                  <a:solidFill>
                    <a:srgbClr val="000000"/>
                  </a:solidFill>
                  <a:latin typeface="+mj-lt"/>
                  <a:ea typeface="Montserrat"/>
                  <a:cs typeface="Montserrat"/>
                  <a:sym typeface="Montserrat"/>
                </a:endParaRPr>
              </a:p>
              <a:p>
                <a:pPr marL="0" lvl="0" indent="0" algn="l" rtl="0">
                  <a:lnSpc>
                    <a:spcPct val="130000"/>
                  </a:lnSpc>
                  <a:spcBef>
                    <a:spcPts val="0"/>
                  </a:spcBef>
                  <a:spcAft>
                    <a:spcPts val="0"/>
                  </a:spcAft>
                  <a:buNone/>
                </a:pPr>
                <a:r>
                  <a:rPr lang="en" sz="2200" dirty="0">
                    <a:latin typeface="+mj-lt"/>
                    <a:ea typeface="Montserrat"/>
                    <a:cs typeface="Montserrat"/>
                    <a:sym typeface="Montserrat"/>
                  </a:rPr>
                  <a:t>3.  </a:t>
                </a:r>
                <a:r>
                  <a:rPr lang="en" sz="2200" dirty="0">
                    <a:solidFill>
                      <a:srgbClr val="000000"/>
                    </a:solidFill>
                    <a:latin typeface="+mj-lt"/>
                    <a:ea typeface="Montserrat"/>
                    <a:cs typeface="Montserrat"/>
                    <a:sym typeface="Montserrat"/>
                  </a:rPr>
                  <a:t>Community Engagement</a:t>
                </a:r>
                <a:endParaRPr sz="2200" dirty="0">
                  <a:solidFill>
                    <a:srgbClr val="000000"/>
                  </a:solidFill>
                  <a:latin typeface="+mj-lt"/>
                  <a:ea typeface="Montserrat"/>
                  <a:cs typeface="Montserrat"/>
                  <a:sym typeface="Montserrat"/>
                </a:endParaRPr>
              </a:p>
              <a:p>
                <a:pPr marL="0" lvl="0" indent="0" algn="l" rtl="0">
                  <a:lnSpc>
                    <a:spcPct val="130000"/>
                  </a:lnSpc>
                  <a:spcBef>
                    <a:spcPts val="0"/>
                  </a:spcBef>
                  <a:spcAft>
                    <a:spcPts val="0"/>
                  </a:spcAft>
                  <a:buNone/>
                </a:pPr>
                <a:r>
                  <a:rPr lang="en" sz="2200" dirty="0">
                    <a:latin typeface="+mj-lt"/>
                    <a:ea typeface="Montserrat"/>
                    <a:cs typeface="Montserrat"/>
                    <a:sym typeface="Montserrat"/>
                  </a:rPr>
                  <a:t>4.  </a:t>
                </a:r>
                <a:r>
                  <a:rPr lang="en" sz="2200" dirty="0">
                    <a:solidFill>
                      <a:srgbClr val="000000"/>
                    </a:solidFill>
                    <a:latin typeface="+mj-lt"/>
                    <a:ea typeface="Montserrat"/>
                    <a:cs typeface="Montserrat"/>
                    <a:sym typeface="Montserrat"/>
                  </a:rPr>
                  <a:t>Leadership Experience</a:t>
                </a:r>
                <a:endParaRPr sz="2200" dirty="0">
                  <a:latin typeface="+mj-lt"/>
                  <a:ea typeface="Montserrat"/>
                  <a:cs typeface="Montserrat"/>
                  <a:sym typeface="Montserrat"/>
                </a:endParaRPr>
              </a:p>
            </p:txBody>
          </p:sp>
        </p:grpSp>
      </p:grpSp>
      <p:grpSp>
        <p:nvGrpSpPr>
          <p:cNvPr id="77" name="Library's Role" descr="&quot;&quot;"/>
          <p:cNvGrpSpPr/>
          <p:nvPr/>
        </p:nvGrpSpPr>
        <p:grpSpPr>
          <a:xfrm>
            <a:off x="1295400" y="23241000"/>
            <a:ext cx="9296400" cy="8686800"/>
            <a:chOff x="1295400" y="23241000"/>
            <a:chExt cx="9296400" cy="8686800"/>
          </a:xfrm>
        </p:grpSpPr>
        <p:sp>
          <p:nvSpPr>
            <p:cNvPr id="96" name="TextBox 95"/>
            <p:cNvSpPr txBox="1"/>
            <p:nvPr/>
          </p:nvSpPr>
          <p:spPr>
            <a:xfrm>
              <a:off x="1371600" y="28346400"/>
              <a:ext cx="9220200" cy="3431709"/>
            </a:xfrm>
            <a:prstGeom prst="rect">
              <a:avLst/>
            </a:prstGeom>
            <a:noFill/>
          </p:spPr>
          <p:txBody>
            <a:bodyPr wrap="square" rtlCol="0">
              <a:spAutoFit/>
            </a:bodyPr>
            <a:lstStyle/>
            <a:p>
              <a:pPr lvl="0"/>
              <a:r>
                <a:rPr lang="en" sz="3200" dirty="0"/>
                <a:t>The library is built into the Cohort program’s Academic Success category. We provide a library session for each of the 50 cohort groups in the fall. Academic integrity is also an objective, and for the past few years we have inserted a discussion of plagiarism and student ethics into the library session.</a:t>
              </a:r>
            </a:p>
            <a:p>
              <a:endParaRPr lang="en-US" sz="2500" dirty="0"/>
            </a:p>
          </p:txBody>
        </p:sp>
        <p:grpSp>
          <p:nvGrpSpPr>
            <p:cNvPr id="75" name="Group 74"/>
            <p:cNvGrpSpPr/>
            <p:nvPr/>
          </p:nvGrpSpPr>
          <p:grpSpPr>
            <a:xfrm>
              <a:off x="1295400" y="23241000"/>
              <a:ext cx="9144000" cy="8686800"/>
              <a:chOff x="1295400" y="23241000"/>
              <a:chExt cx="9144000" cy="8686800"/>
            </a:xfrm>
          </p:grpSpPr>
          <p:sp>
            <p:nvSpPr>
              <p:cNvPr id="98" name="Rectangle 97" descr="&quot;&quot;"/>
              <p:cNvSpPr/>
              <p:nvPr/>
            </p:nvSpPr>
            <p:spPr>
              <a:xfrm>
                <a:off x="1295400" y="23241000"/>
                <a:ext cx="9144000" cy="8686800"/>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1295400" y="23241000"/>
                <a:ext cx="9144000" cy="685800"/>
              </a:xfrm>
              <a:prstGeom prst="rect">
                <a:avLst/>
              </a:prstGeom>
              <a:solidFill>
                <a:srgbClr val="663D94"/>
              </a:solidFill>
              <a:ln w="12700">
                <a:solidFill>
                  <a:srgbClr val="663D94"/>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accent3">
                        <a:lumMod val="20000"/>
                        <a:lumOff val="80000"/>
                      </a:schemeClr>
                    </a:solidFill>
                  </a:rPr>
                  <a:t>Library’s Role</a:t>
                </a:r>
              </a:p>
            </p:txBody>
          </p:sp>
        </p:grpSp>
        <p:sp>
          <p:nvSpPr>
            <p:cNvPr id="102" name="Google Shape;79;p16"/>
            <p:cNvSpPr txBox="1"/>
            <p:nvPr/>
          </p:nvSpPr>
          <p:spPr>
            <a:xfrm>
              <a:off x="5181600" y="24231600"/>
              <a:ext cx="5181600" cy="38163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dirty="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 sz="1700" dirty="0">
                  <a:latin typeface="Montserrat"/>
                  <a:ea typeface="Montserrat"/>
                  <a:cs typeface="Montserrat"/>
                  <a:sym typeface="Montserrat"/>
                </a:rPr>
                <a:t>Be introduced to NYU academic resources, including the University Learning Center and the Writing Center</a:t>
              </a:r>
              <a:endParaRPr sz="1700" dirty="0">
                <a:latin typeface="Montserrat"/>
                <a:ea typeface="Montserrat"/>
                <a:cs typeface="Montserrat"/>
                <a:sym typeface="Montserrat"/>
              </a:endParaRPr>
            </a:p>
            <a:p>
              <a:pPr marL="0" lvl="0" indent="0" algn="l" rtl="0">
                <a:spcBef>
                  <a:spcPts val="0"/>
                </a:spcBef>
                <a:spcAft>
                  <a:spcPts val="0"/>
                </a:spcAft>
                <a:buNone/>
              </a:pPr>
              <a:endParaRPr sz="1700" dirty="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 sz="1700" dirty="0">
                  <a:solidFill>
                    <a:srgbClr val="3D1879"/>
                  </a:solidFill>
                  <a:highlight>
                    <a:srgbClr val="FFFF00"/>
                  </a:highlight>
                  <a:latin typeface="Montserrat"/>
                  <a:ea typeface="Montserrat"/>
                  <a:cs typeface="Montserrat"/>
                  <a:sym typeface="Montserrat"/>
                </a:rPr>
                <a:t>Develop a knowledge base about key NYU library spaces and services.</a:t>
              </a:r>
              <a:endParaRPr sz="1700" dirty="0">
                <a:solidFill>
                  <a:srgbClr val="3D1879"/>
                </a:solidFill>
                <a:highlight>
                  <a:srgbClr val="FFFF00"/>
                </a:highlight>
                <a:latin typeface="Montserrat"/>
                <a:ea typeface="Montserrat"/>
                <a:cs typeface="Montserrat"/>
                <a:sym typeface="Montserrat"/>
              </a:endParaRPr>
            </a:p>
            <a:p>
              <a:pPr marL="457200" lvl="0" indent="0" algn="l" rtl="0">
                <a:spcBef>
                  <a:spcPts val="0"/>
                </a:spcBef>
                <a:spcAft>
                  <a:spcPts val="0"/>
                </a:spcAft>
                <a:buNone/>
              </a:pPr>
              <a:endParaRPr sz="1700" dirty="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 sz="1700" dirty="0">
                  <a:highlight>
                    <a:srgbClr val="FFF2CC"/>
                  </a:highlight>
                  <a:latin typeface="Montserrat"/>
                  <a:ea typeface="Montserrat"/>
                  <a:cs typeface="Montserrat"/>
                  <a:sym typeface="Montserrat"/>
                </a:rPr>
                <a:t>Develop an understanding of the CAS academic integrity policy</a:t>
              </a:r>
              <a:endParaRPr sz="1700" dirty="0">
                <a:highlight>
                  <a:srgbClr val="FFF2CC"/>
                </a:highlight>
                <a:latin typeface="Montserrat"/>
                <a:ea typeface="Montserrat"/>
                <a:cs typeface="Montserrat"/>
                <a:sym typeface="Montserrat"/>
              </a:endParaRPr>
            </a:p>
            <a:p>
              <a:pPr marL="457200" lvl="0" indent="0" algn="l" rtl="0">
                <a:spcBef>
                  <a:spcPts val="0"/>
                </a:spcBef>
                <a:spcAft>
                  <a:spcPts val="0"/>
                </a:spcAft>
                <a:buNone/>
              </a:pPr>
              <a:endParaRPr sz="1700" dirty="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 sz="1700" dirty="0">
                  <a:latin typeface="Montserrat"/>
                  <a:ea typeface="Montserrat"/>
                  <a:cs typeface="Montserrat"/>
                  <a:sym typeface="Montserrat"/>
                </a:rPr>
                <a:t>Enroll in a First-Year Seminar, a small course that allows them to establish a relationship with a professor and their peers</a:t>
              </a:r>
              <a:r>
                <a:rPr lang="en" sz="1500" dirty="0">
                  <a:latin typeface="Montserrat"/>
                  <a:ea typeface="Montserrat"/>
                  <a:cs typeface="Montserrat"/>
                  <a:sym typeface="Montserrat"/>
                </a:rPr>
                <a:t>.</a:t>
              </a:r>
              <a:endParaRPr sz="1500" dirty="0">
                <a:latin typeface="Montserrat"/>
                <a:ea typeface="Montserrat"/>
                <a:cs typeface="Montserrat"/>
                <a:sym typeface="Montserrat"/>
              </a:endParaRPr>
            </a:p>
          </p:txBody>
        </p:sp>
        <p:grpSp>
          <p:nvGrpSpPr>
            <p:cNvPr id="76" name="Group 75"/>
            <p:cNvGrpSpPr/>
            <p:nvPr/>
          </p:nvGrpSpPr>
          <p:grpSpPr>
            <a:xfrm>
              <a:off x="1447800" y="24384000"/>
              <a:ext cx="3886200" cy="3276600"/>
              <a:chOff x="1447800" y="24384000"/>
              <a:chExt cx="3886200" cy="3276600"/>
            </a:xfrm>
          </p:grpSpPr>
          <p:pic>
            <p:nvPicPr>
              <p:cNvPr id="101" name="Google Shape;77;p16" descr="In the foreground, first year students sitting around a library classroom table reviewing the &quot;Welcome&quot; brochure from NYU Libraries while an instructor leads a discussion in the background." title="NYU Libraries Cohorts Class"/>
              <p:cNvPicPr preferRelativeResize="0"/>
              <p:nvPr/>
            </p:nvPicPr>
            <p:blipFill>
              <a:blip r:embed="rId6">
                <a:alphaModFix/>
              </a:blip>
              <a:stretch>
                <a:fillRect/>
              </a:stretch>
            </p:blipFill>
            <p:spPr>
              <a:xfrm>
                <a:off x="1447800" y="25069800"/>
                <a:ext cx="3886200" cy="2590800"/>
              </a:xfrm>
              <a:prstGeom prst="rect">
                <a:avLst/>
              </a:prstGeom>
              <a:noFill/>
              <a:ln>
                <a:noFill/>
              </a:ln>
            </p:spPr>
          </p:pic>
          <p:grpSp>
            <p:nvGrpSpPr>
              <p:cNvPr id="74" name="Group 73"/>
              <p:cNvGrpSpPr/>
              <p:nvPr/>
            </p:nvGrpSpPr>
            <p:grpSpPr>
              <a:xfrm>
                <a:off x="1447800" y="24384000"/>
                <a:ext cx="3886200" cy="609600"/>
                <a:chOff x="1447800" y="24384000"/>
                <a:chExt cx="3886200" cy="609600"/>
              </a:xfrm>
            </p:grpSpPr>
            <p:sp>
              <p:nvSpPr>
                <p:cNvPr id="104" name="Rectangle 103" descr="&quot;&quot;"/>
                <p:cNvSpPr/>
                <p:nvPr/>
              </p:nvSpPr>
              <p:spPr>
                <a:xfrm>
                  <a:off x="1447800" y="24460200"/>
                  <a:ext cx="3886200" cy="533400"/>
                </a:xfrm>
                <a:prstGeom prst="rect">
                  <a:avLst/>
                </a:prstGeom>
                <a:solidFill>
                  <a:schemeClr val="accent4">
                    <a:lumMod val="20000"/>
                    <a:lumOff val="80000"/>
                  </a:schemeClr>
                </a:solidFill>
                <a:ln>
                  <a:solidFill>
                    <a:schemeClr val="accent4">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Google Shape;70;p15"/>
                <p:cNvSpPr txBox="1"/>
                <p:nvPr/>
              </p:nvSpPr>
              <p:spPr>
                <a:xfrm>
                  <a:off x="2286000" y="24384000"/>
                  <a:ext cx="2362200" cy="607828"/>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2200" dirty="0">
                      <a:solidFill>
                        <a:srgbClr val="000000"/>
                      </a:solidFill>
                      <a:latin typeface="+mj-lt"/>
                      <a:ea typeface="Montserrat"/>
                      <a:cs typeface="Montserrat"/>
                      <a:sym typeface="Montserrat"/>
                    </a:rPr>
                    <a:t>Academic Success</a:t>
                  </a:r>
                  <a:endParaRPr sz="2200" dirty="0">
                    <a:solidFill>
                      <a:srgbClr val="000000"/>
                    </a:solidFill>
                    <a:latin typeface="+mj-lt"/>
                    <a:ea typeface="Montserrat"/>
                    <a:cs typeface="Montserrat"/>
                    <a:sym typeface="Montserrat"/>
                  </a:endParaRPr>
                </a:p>
              </p:txBody>
            </p:sp>
          </p:grpSp>
        </p:grpSp>
      </p:grpSp>
      <p:grpSp>
        <p:nvGrpSpPr>
          <p:cNvPr id="135" name="Curricular Changes" descr="&quot;&quot;"/>
          <p:cNvGrpSpPr/>
          <p:nvPr/>
        </p:nvGrpSpPr>
        <p:grpSpPr>
          <a:xfrm>
            <a:off x="11506200" y="23241000"/>
            <a:ext cx="20955000" cy="8427660"/>
            <a:chOff x="11506200" y="23241000"/>
            <a:chExt cx="20955000" cy="8427660"/>
          </a:xfrm>
        </p:grpSpPr>
        <p:sp>
          <p:nvSpPr>
            <p:cNvPr id="298" name="Rectangle 297"/>
            <p:cNvSpPr/>
            <p:nvPr/>
          </p:nvSpPr>
          <p:spPr>
            <a:xfrm>
              <a:off x="12039600" y="28803600"/>
              <a:ext cx="2209800" cy="8382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 name="Curricular Changes"/>
            <p:cNvGrpSpPr/>
            <p:nvPr/>
          </p:nvGrpSpPr>
          <p:grpSpPr>
            <a:xfrm>
              <a:off x="11506200" y="23241000"/>
              <a:ext cx="20955000" cy="8427660"/>
              <a:chOff x="11506200" y="23241000"/>
              <a:chExt cx="20955000" cy="8427660"/>
            </a:xfrm>
          </p:grpSpPr>
          <p:grpSp>
            <p:nvGrpSpPr>
              <p:cNvPr id="110" name="Group 109"/>
              <p:cNvGrpSpPr/>
              <p:nvPr/>
            </p:nvGrpSpPr>
            <p:grpSpPr>
              <a:xfrm>
                <a:off x="11506200" y="23241000"/>
                <a:ext cx="20955000" cy="8427660"/>
                <a:chOff x="11506200" y="23241000"/>
                <a:chExt cx="20955000" cy="8427660"/>
              </a:xfrm>
            </p:grpSpPr>
            <p:sp>
              <p:nvSpPr>
                <p:cNvPr id="297" name="Rectangle 296"/>
                <p:cNvSpPr/>
                <p:nvPr/>
              </p:nvSpPr>
              <p:spPr>
                <a:xfrm>
                  <a:off x="12039600" y="27127200"/>
                  <a:ext cx="2209800" cy="8382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a:off x="11506200" y="23241000"/>
                  <a:ext cx="20955000" cy="8427660"/>
                  <a:chOff x="11506200" y="23241000"/>
                  <a:chExt cx="20955000" cy="8427660"/>
                </a:xfrm>
              </p:grpSpPr>
              <p:sp>
                <p:nvSpPr>
                  <p:cNvPr id="292" name="Rectangle 291"/>
                  <p:cNvSpPr/>
                  <p:nvPr/>
                </p:nvSpPr>
                <p:spPr>
                  <a:xfrm>
                    <a:off x="12039600" y="26060400"/>
                    <a:ext cx="2209800" cy="990600"/>
                  </a:xfrm>
                  <a:prstGeom prst="rect">
                    <a:avLst/>
                  </a:prstGeom>
                  <a:solidFill>
                    <a:schemeClr val="accent3">
                      <a:lumMod val="40000"/>
                      <a:lumOff val="60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8" name="Group 107"/>
                  <p:cNvGrpSpPr/>
                  <p:nvPr/>
                </p:nvGrpSpPr>
                <p:grpSpPr>
                  <a:xfrm>
                    <a:off x="11506200" y="23241000"/>
                    <a:ext cx="20955000" cy="8427660"/>
                    <a:chOff x="11506200" y="23241000"/>
                    <a:chExt cx="20955000" cy="8427660"/>
                  </a:xfrm>
                </p:grpSpPr>
                <p:sp>
                  <p:nvSpPr>
                    <p:cNvPr id="295" name="Rectangle 294"/>
                    <p:cNvSpPr/>
                    <p:nvPr/>
                  </p:nvSpPr>
                  <p:spPr>
                    <a:xfrm>
                      <a:off x="12039600" y="25603200"/>
                      <a:ext cx="2209800" cy="381000"/>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7" name="Curricular Changes"/>
                    <p:cNvGrpSpPr/>
                    <p:nvPr/>
                  </p:nvGrpSpPr>
                  <p:grpSpPr>
                    <a:xfrm>
                      <a:off x="11506200" y="23241000"/>
                      <a:ext cx="20955000" cy="8427660"/>
                      <a:chOff x="11506200" y="23241000"/>
                      <a:chExt cx="20955000" cy="8427660"/>
                    </a:xfrm>
                  </p:grpSpPr>
                  <p:sp>
                    <p:nvSpPr>
                      <p:cNvPr id="149" name="Rectangle 148"/>
                      <p:cNvSpPr/>
                      <p:nvPr/>
                    </p:nvSpPr>
                    <p:spPr>
                      <a:xfrm>
                        <a:off x="11506200" y="23241000"/>
                        <a:ext cx="20955000" cy="685800"/>
                      </a:xfrm>
                      <a:prstGeom prst="rect">
                        <a:avLst/>
                      </a:prstGeom>
                      <a:solidFill>
                        <a:srgbClr val="663D94"/>
                      </a:solidFill>
                      <a:ln w="127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accent3">
                                <a:lumMod val="20000"/>
                                <a:lumOff val="80000"/>
                              </a:schemeClr>
                            </a:solidFill>
                          </a:rPr>
                          <a:t>Curricular Changes</a:t>
                        </a:r>
                      </a:p>
                    </p:txBody>
                  </p:sp>
                  <p:sp>
                    <p:nvSpPr>
                      <p:cNvPr id="207" name="Google Shape;169;p22"/>
                      <p:cNvSpPr txBox="1">
                        <a:spLocks/>
                      </p:cNvSpPr>
                      <p:nvPr/>
                    </p:nvSpPr>
                    <p:spPr>
                      <a:xfrm>
                        <a:off x="12039600" y="24231600"/>
                        <a:ext cx="10287000" cy="9144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lgn="l">
                          <a:spcBef>
                            <a:spcPts val="0"/>
                          </a:spcBef>
                        </a:pPr>
                        <a:r>
                          <a:rPr lang="en" sz="3200" dirty="0"/>
                          <a:t>DATA-INFORMED, ITERATIVE LESSON DESIGN OVER 3 YEARS</a:t>
                        </a:r>
                      </a:p>
                    </p:txBody>
                  </p:sp>
                  <p:grpSp>
                    <p:nvGrpSpPr>
                      <p:cNvPr id="106" name="Group 105"/>
                      <p:cNvGrpSpPr/>
                      <p:nvPr/>
                    </p:nvGrpSpPr>
                    <p:grpSpPr>
                      <a:xfrm>
                        <a:off x="12039600" y="24993600"/>
                        <a:ext cx="6400800" cy="4761743"/>
                        <a:chOff x="12039600" y="24993600"/>
                        <a:chExt cx="6400800" cy="4761743"/>
                      </a:xfrm>
                    </p:grpSpPr>
                    <p:sp>
                      <p:nvSpPr>
                        <p:cNvPr id="296" name="Google Shape;192;p22"/>
                        <p:cNvSpPr txBox="1"/>
                        <p:nvPr/>
                      </p:nvSpPr>
                      <p:spPr>
                        <a:xfrm>
                          <a:off x="12039600" y="25527000"/>
                          <a:ext cx="2133600" cy="45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dirty="0">
                              <a:solidFill>
                                <a:schemeClr val="dk1"/>
                              </a:solidFill>
                              <a:ea typeface="Montserrat"/>
                              <a:cs typeface="Montserrat"/>
                              <a:sym typeface="Montserrat"/>
                            </a:rPr>
                            <a:t>LEARNING OBJECTIVES</a:t>
                          </a:r>
                          <a:endParaRPr sz="1600" dirty="0">
                            <a:solidFill>
                              <a:schemeClr val="dk1"/>
                            </a:solidFill>
                            <a:ea typeface="Montserrat"/>
                            <a:cs typeface="Montserrat"/>
                            <a:sym typeface="Montserrat"/>
                          </a:endParaRPr>
                        </a:p>
                      </p:txBody>
                    </p:sp>
                    <p:grpSp>
                      <p:nvGrpSpPr>
                        <p:cNvPr id="105" name="Group 104"/>
                        <p:cNvGrpSpPr/>
                        <p:nvPr/>
                      </p:nvGrpSpPr>
                      <p:grpSpPr>
                        <a:xfrm>
                          <a:off x="12039600" y="24993600"/>
                          <a:ext cx="6400800" cy="533400"/>
                          <a:chOff x="12039600" y="24993600"/>
                          <a:chExt cx="6400800" cy="533400"/>
                        </a:xfrm>
                      </p:grpSpPr>
                      <p:sp>
                        <p:nvSpPr>
                          <p:cNvPr id="319" name="Google Shape;168;p22" descr="&quot;&quot;"/>
                          <p:cNvSpPr/>
                          <p:nvPr/>
                        </p:nvSpPr>
                        <p:spPr>
                          <a:xfrm>
                            <a:off x="12039600" y="24993600"/>
                            <a:ext cx="6400800" cy="533400"/>
                          </a:xfrm>
                          <a:prstGeom prst="rect">
                            <a:avLst/>
                          </a:prstGeom>
                          <a:solidFill>
                            <a:srgbClr val="883978"/>
                          </a:solidFill>
                          <a:ln w="9525" cap="flat" cmpd="sng">
                            <a:solidFill>
                              <a:srgbClr val="8839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170;p22"/>
                          <p:cNvSpPr txBox="1"/>
                          <p:nvPr/>
                        </p:nvSpPr>
                        <p:spPr>
                          <a:xfrm>
                            <a:off x="14173200" y="24993600"/>
                            <a:ext cx="28194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FFFFFF"/>
                                </a:solidFill>
                                <a:latin typeface="Montserrat"/>
                                <a:ea typeface="Montserrat"/>
                                <a:cs typeface="Montserrat"/>
                                <a:sym typeface="Montserrat"/>
                              </a:rPr>
                              <a:t>2018 Lesson Design</a:t>
                            </a:r>
                            <a:endParaRPr sz="2000" b="1" dirty="0">
                              <a:solidFill>
                                <a:srgbClr val="FFFFFF"/>
                              </a:solidFill>
                              <a:latin typeface="Montserrat"/>
                              <a:ea typeface="Montserrat"/>
                              <a:cs typeface="Montserrat"/>
                              <a:sym typeface="Montserrat"/>
                            </a:endParaRPr>
                          </a:p>
                        </p:txBody>
                      </p:sp>
                    </p:grpSp>
                    <p:grpSp>
                      <p:nvGrpSpPr>
                        <p:cNvPr id="97" name="Group 96"/>
                        <p:cNvGrpSpPr/>
                        <p:nvPr/>
                      </p:nvGrpSpPr>
                      <p:grpSpPr>
                        <a:xfrm>
                          <a:off x="12039600" y="28727400"/>
                          <a:ext cx="4800600" cy="1027943"/>
                          <a:chOff x="12039600" y="28727400"/>
                          <a:chExt cx="4800600" cy="1027943"/>
                        </a:xfrm>
                      </p:grpSpPr>
                      <p:sp>
                        <p:nvSpPr>
                          <p:cNvPr id="300" name="Google Shape;195;p22"/>
                          <p:cNvSpPr txBox="1"/>
                          <p:nvPr/>
                        </p:nvSpPr>
                        <p:spPr>
                          <a:xfrm>
                            <a:off x="12039600" y="28727400"/>
                            <a:ext cx="2133600" cy="102794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spc="-20" dirty="0">
                                <a:solidFill>
                                  <a:schemeClr val="dk1"/>
                                </a:solidFill>
                                <a:ea typeface="Montserrat"/>
                                <a:cs typeface="Montserrat"/>
                                <a:sym typeface="Montserrat"/>
                              </a:rPr>
                              <a:t>4. Grow more knowledgeable about academic integrity </a:t>
                            </a:r>
                            <a:endParaRPr sz="1600" spc="-20" dirty="0"/>
                          </a:p>
                        </p:txBody>
                      </p:sp>
                      <p:cxnSp>
                        <p:nvCxnSpPr>
                          <p:cNvPr id="335" name="Google Shape;182;p22" descr="&quot;&quot;"/>
                          <p:cNvCxnSpPr/>
                          <p:nvPr/>
                        </p:nvCxnSpPr>
                        <p:spPr>
                          <a:xfrm>
                            <a:off x="14325600" y="29260800"/>
                            <a:ext cx="304800" cy="0"/>
                          </a:xfrm>
                          <a:prstGeom prst="straightConnector1">
                            <a:avLst/>
                          </a:prstGeom>
                          <a:noFill/>
                          <a:ln w="9525" cap="flat" cmpd="sng">
                            <a:solidFill>
                              <a:srgbClr val="666666"/>
                            </a:solidFill>
                            <a:prstDash val="dot"/>
                            <a:round/>
                            <a:headEnd type="none" w="med" len="med"/>
                            <a:tailEnd type="stealth" w="med" len="med"/>
                          </a:ln>
                        </p:spPr>
                      </p:cxnSp>
                      <p:sp>
                        <p:nvSpPr>
                          <p:cNvPr id="336" name="Google Shape;200;p22"/>
                          <p:cNvSpPr txBox="1"/>
                          <p:nvPr/>
                        </p:nvSpPr>
                        <p:spPr>
                          <a:xfrm>
                            <a:off x="14706600" y="28956000"/>
                            <a:ext cx="21336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latin typeface="+mj-lt"/>
                                <a:ea typeface="Montserrat"/>
                                <a:cs typeface="Montserrat"/>
                                <a:sym typeface="Montserrat"/>
                              </a:rPr>
                              <a:t>Discussion of various plagiarism scenarios</a:t>
                            </a:r>
                            <a:endParaRPr sz="1600" dirty="0">
                              <a:latin typeface="+mj-lt"/>
                              <a:ea typeface="Montserrat"/>
                              <a:cs typeface="Montserrat"/>
                              <a:sym typeface="Montserrat"/>
                            </a:endParaRPr>
                          </a:p>
                        </p:txBody>
                      </p:sp>
                    </p:grpSp>
                    <p:grpSp>
                      <p:nvGrpSpPr>
                        <p:cNvPr id="94" name="Group 93"/>
                        <p:cNvGrpSpPr/>
                        <p:nvPr/>
                      </p:nvGrpSpPr>
                      <p:grpSpPr>
                        <a:xfrm>
                          <a:off x="14325600" y="28194000"/>
                          <a:ext cx="2743200" cy="430857"/>
                          <a:chOff x="14325600" y="28194000"/>
                          <a:chExt cx="2743200" cy="430857"/>
                        </a:xfrm>
                      </p:grpSpPr>
                      <p:cxnSp>
                        <p:nvCxnSpPr>
                          <p:cNvPr id="345" name="Google Shape;182;p22" descr="&quot;&quot;"/>
                          <p:cNvCxnSpPr/>
                          <p:nvPr/>
                        </p:nvCxnSpPr>
                        <p:spPr>
                          <a:xfrm>
                            <a:off x="14325600" y="28422600"/>
                            <a:ext cx="304800" cy="0"/>
                          </a:xfrm>
                          <a:prstGeom prst="straightConnector1">
                            <a:avLst/>
                          </a:prstGeom>
                          <a:noFill/>
                          <a:ln w="9525" cap="flat" cmpd="sng">
                            <a:solidFill>
                              <a:srgbClr val="666666"/>
                            </a:solidFill>
                            <a:prstDash val="dot"/>
                            <a:round/>
                            <a:headEnd type="none" w="med" len="med"/>
                            <a:tailEnd type="stealth" w="med" len="med"/>
                          </a:ln>
                        </p:spPr>
                      </p:cxnSp>
                      <p:sp>
                        <p:nvSpPr>
                          <p:cNvPr id="346" name="Google Shape;174;p22"/>
                          <p:cNvSpPr txBox="1"/>
                          <p:nvPr/>
                        </p:nvSpPr>
                        <p:spPr>
                          <a:xfrm>
                            <a:off x="14630400" y="28194000"/>
                            <a:ext cx="24384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ea typeface="Montserrat"/>
                                <a:cs typeface="Montserrat"/>
                                <a:sym typeface="Montserrat"/>
                              </a:rPr>
                              <a:t>Physical tour of the library</a:t>
                            </a:r>
                            <a:endParaRPr sz="1600" dirty="0">
                              <a:ea typeface="Montserrat"/>
                              <a:cs typeface="Montserrat"/>
                              <a:sym typeface="Montserrat"/>
                            </a:endParaRPr>
                          </a:p>
                        </p:txBody>
                      </p:sp>
                    </p:grpSp>
                    <p:grpSp>
                      <p:nvGrpSpPr>
                        <p:cNvPr id="91" name="Group 90"/>
                        <p:cNvGrpSpPr/>
                        <p:nvPr/>
                      </p:nvGrpSpPr>
                      <p:grpSpPr>
                        <a:xfrm>
                          <a:off x="12039600" y="25984200"/>
                          <a:ext cx="4800600" cy="1169521"/>
                          <a:chOff x="12039600" y="25984200"/>
                          <a:chExt cx="4800600" cy="1169521"/>
                        </a:xfrm>
                      </p:grpSpPr>
                      <p:sp>
                        <p:nvSpPr>
                          <p:cNvPr id="294" name="Google Shape;192;p22"/>
                          <p:cNvSpPr txBox="1"/>
                          <p:nvPr/>
                        </p:nvSpPr>
                        <p:spPr>
                          <a:xfrm>
                            <a:off x="12039600" y="26060400"/>
                            <a:ext cx="2209800" cy="10340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dirty="0">
                                <a:solidFill>
                                  <a:schemeClr val="dk1"/>
                                </a:solidFill>
                                <a:ea typeface="Montserrat"/>
                                <a:cs typeface="Montserrat"/>
                                <a:sym typeface="Montserrat"/>
                              </a:rPr>
                              <a:t>1. Become acquainted with the concept of the “scholarly conversation”</a:t>
                            </a:r>
                            <a:endParaRPr sz="1600" dirty="0"/>
                          </a:p>
                        </p:txBody>
                      </p:sp>
                      <p:cxnSp>
                        <p:nvCxnSpPr>
                          <p:cNvPr id="302" name="Google Shape;182;p22" descr="&quot;&quot;"/>
                          <p:cNvCxnSpPr/>
                          <p:nvPr/>
                        </p:nvCxnSpPr>
                        <p:spPr>
                          <a:xfrm>
                            <a:off x="14325600" y="26441400"/>
                            <a:ext cx="304800" cy="0"/>
                          </a:xfrm>
                          <a:prstGeom prst="straightConnector1">
                            <a:avLst/>
                          </a:prstGeom>
                          <a:noFill/>
                          <a:ln w="9525" cap="flat" cmpd="sng">
                            <a:solidFill>
                              <a:srgbClr val="666666"/>
                            </a:solidFill>
                            <a:prstDash val="dot"/>
                            <a:round/>
                            <a:headEnd type="none" w="med" len="med"/>
                            <a:tailEnd type="stealth" w="med" len="med"/>
                          </a:ln>
                        </p:spPr>
                      </p:cxnSp>
                      <p:sp>
                        <p:nvSpPr>
                          <p:cNvPr id="352" name="Google Shape;173;p22"/>
                          <p:cNvSpPr txBox="1"/>
                          <p:nvPr/>
                        </p:nvSpPr>
                        <p:spPr>
                          <a:xfrm>
                            <a:off x="14630400" y="25984200"/>
                            <a:ext cx="2209800" cy="1169521"/>
                          </a:xfrm>
                          <a:prstGeom prst="rect">
                            <a:avLst/>
                          </a:prstGeom>
                          <a:noFill/>
                          <a:ln>
                            <a:noFill/>
                          </a:ln>
                        </p:spPr>
                        <p:txBody>
                          <a:bodyPr spcFirstLastPara="1" wrap="square" lIns="91425" tIns="91425" rIns="91425" bIns="91425" anchor="t" anchorCtr="0">
                            <a:spAutoFit/>
                          </a:bodyPr>
                          <a:lstStyle/>
                          <a:p>
                            <a:pPr lvl="0"/>
                            <a:r>
                              <a:rPr lang="en-US" sz="1600" dirty="0">
                                <a:ea typeface="Montserrat"/>
                                <a:cs typeface="Montserrat"/>
                                <a:sym typeface="Montserrat"/>
                              </a:rPr>
                              <a:t>View “Joining the Scholarly Conversation” video from Kishwaukie College Library</a:t>
                            </a:r>
                            <a:endParaRPr sz="1600" dirty="0">
                              <a:ea typeface="Montserrat"/>
                              <a:cs typeface="Montserrat"/>
                              <a:sym typeface="Montserrat"/>
                            </a:endParaRPr>
                          </a:p>
                        </p:txBody>
                      </p:sp>
                    </p:grpSp>
                    <p:pic>
                      <p:nvPicPr>
                        <p:cNvPr id="372" name="Picture 371" descr="Joining the scholarly conversation video thumbnai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4000" y="26136600"/>
                          <a:ext cx="1524000" cy="955102"/>
                        </a:xfrm>
                        <a:prstGeom prst="rect">
                          <a:avLst/>
                        </a:prstGeom>
                      </p:spPr>
                    </p:pic>
                    <p:grpSp>
                      <p:nvGrpSpPr>
                        <p:cNvPr id="93" name="Group 92"/>
                        <p:cNvGrpSpPr/>
                        <p:nvPr/>
                      </p:nvGrpSpPr>
                      <p:grpSpPr>
                        <a:xfrm>
                          <a:off x="12039600" y="27127200"/>
                          <a:ext cx="6019800" cy="829478"/>
                          <a:chOff x="12039600" y="27127200"/>
                          <a:chExt cx="6019800" cy="829478"/>
                        </a:xfrm>
                      </p:grpSpPr>
                      <p:sp>
                        <p:nvSpPr>
                          <p:cNvPr id="299" name="Google Shape;194;p22"/>
                          <p:cNvSpPr txBox="1"/>
                          <p:nvPr/>
                        </p:nvSpPr>
                        <p:spPr>
                          <a:xfrm>
                            <a:off x="12039600" y="27127200"/>
                            <a:ext cx="2133600" cy="74478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dirty="0">
                                <a:solidFill>
                                  <a:schemeClr val="dk1"/>
                                </a:solidFill>
                                <a:ea typeface="Montserrat"/>
                                <a:cs typeface="Montserrat"/>
                                <a:sym typeface="Montserrat"/>
                              </a:rPr>
                              <a:t>2</a:t>
                            </a:r>
                            <a:r>
                              <a:rPr lang="en" sz="1600" dirty="0">
                                <a:solidFill>
                                  <a:schemeClr val="dk1"/>
                                </a:solidFill>
                                <a:ea typeface="Montserrat"/>
                                <a:cs typeface="Montserrat"/>
                                <a:sym typeface="Montserrat"/>
                              </a:rPr>
                              <a:t>.  </a:t>
                            </a:r>
                            <a:r>
                              <a:rPr lang="en-US" sz="1600" dirty="0">
                                <a:solidFill>
                                  <a:schemeClr val="dk1"/>
                                </a:solidFill>
                                <a:ea typeface="Montserrat"/>
                                <a:cs typeface="Montserrat"/>
                                <a:sym typeface="Montserrat"/>
                              </a:rPr>
                              <a:t>Get familiar with library databases</a:t>
                            </a:r>
                            <a:endParaRPr sz="1600" dirty="0"/>
                          </a:p>
                        </p:txBody>
                      </p:sp>
                      <p:cxnSp>
                        <p:nvCxnSpPr>
                          <p:cNvPr id="344" name="Google Shape;182;p22" descr="&quot;&quot;"/>
                          <p:cNvCxnSpPr/>
                          <p:nvPr/>
                        </p:nvCxnSpPr>
                        <p:spPr>
                          <a:xfrm>
                            <a:off x="14325600" y="27584400"/>
                            <a:ext cx="304800" cy="0"/>
                          </a:xfrm>
                          <a:prstGeom prst="straightConnector1">
                            <a:avLst/>
                          </a:prstGeom>
                          <a:noFill/>
                          <a:ln w="9525" cap="flat" cmpd="sng">
                            <a:solidFill>
                              <a:srgbClr val="666666"/>
                            </a:solidFill>
                            <a:prstDash val="dot"/>
                            <a:round/>
                            <a:headEnd type="none" w="med" len="med"/>
                            <a:tailEnd type="stealth" w="med" len="med"/>
                          </a:ln>
                        </p:spPr>
                      </p:cxnSp>
                      <p:sp>
                        <p:nvSpPr>
                          <p:cNvPr id="373" name="Google Shape;174;p22"/>
                          <p:cNvSpPr txBox="1"/>
                          <p:nvPr/>
                        </p:nvSpPr>
                        <p:spPr>
                          <a:xfrm>
                            <a:off x="14706600" y="27279600"/>
                            <a:ext cx="33528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ea typeface="Montserrat"/>
                                <a:cs typeface="Montserrat"/>
                                <a:sym typeface="Montserrat"/>
                              </a:rPr>
                              <a:t>Exercise: Search </a:t>
                            </a:r>
                            <a:r>
                              <a:rPr lang="en-US" sz="1600" dirty="0" err="1">
                                <a:ea typeface="Montserrat"/>
                                <a:cs typeface="Montserrat"/>
                                <a:sym typeface="Montserrat"/>
                              </a:rPr>
                              <a:t>ProQuest</a:t>
                            </a:r>
                            <a:r>
                              <a:rPr lang="en-US" sz="1600" dirty="0">
                                <a:ea typeface="Montserrat"/>
                                <a:cs typeface="Montserrat"/>
                                <a:sym typeface="Montserrat"/>
                              </a:rPr>
                              <a:t> Central, noticing citation analysis feature</a:t>
                            </a:r>
                            <a:endParaRPr sz="1600" dirty="0">
                              <a:ea typeface="Montserrat"/>
                              <a:cs typeface="Montserrat"/>
                              <a:sym typeface="Montserrat"/>
                            </a:endParaRPr>
                          </a:p>
                        </p:txBody>
                      </p:sp>
                    </p:grpSp>
                    <p:sp>
                      <p:nvSpPr>
                        <p:cNvPr id="377" name="Google Shape;169;p22"/>
                        <p:cNvSpPr txBox="1">
                          <a:spLocks/>
                        </p:cNvSpPr>
                        <p:nvPr/>
                      </p:nvSpPr>
                      <p:spPr>
                        <a:xfrm>
                          <a:off x="14630400" y="25603200"/>
                          <a:ext cx="3429000" cy="3810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lgn="l">
                            <a:spcBef>
                              <a:spcPts val="0"/>
                            </a:spcBef>
                          </a:pPr>
                          <a:r>
                            <a:rPr lang="en" sz="1300" i="1" dirty="0">
                              <a:solidFill>
                                <a:srgbClr val="882E54"/>
                              </a:solidFill>
                              <a:latin typeface="Chalkboard"/>
                              <a:ea typeface="Patrick Hand"/>
                              <a:cs typeface="Chalkboard"/>
                              <a:sym typeface="Patrick Hand"/>
                            </a:rPr>
                            <a:t>ACRL Frame: Scholarship as a Conversation</a:t>
                          </a:r>
                          <a:endParaRPr lang="en" sz="1300" dirty="0">
                            <a:solidFill>
                              <a:srgbClr val="882E54"/>
                            </a:solidFill>
                            <a:latin typeface="Chalkboard"/>
                            <a:cs typeface="Chalkboard"/>
                          </a:endParaRPr>
                        </a:p>
                      </p:txBody>
                    </p:sp>
                  </p:grpSp>
                  <p:grpSp>
                    <p:nvGrpSpPr>
                      <p:cNvPr id="40" name="Group 39"/>
                      <p:cNvGrpSpPr/>
                      <p:nvPr/>
                    </p:nvGrpSpPr>
                    <p:grpSpPr>
                      <a:xfrm>
                        <a:off x="11887200" y="24917400"/>
                        <a:ext cx="20421600" cy="6751260"/>
                        <a:chOff x="11887200" y="24917400"/>
                        <a:chExt cx="20421600" cy="6751260"/>
                      </a:xfrm>
                    </p:grpSpPr>
                    <p:sp>
                      <p:nvSpPr>
                        <p:cNvPr id="276" name="TextBox 275"/>
                        <p:cNvSpPr txBox="1"/>
                        <p:nvPr/>
                      </p:nvSpPr>
                      <p:spPr>
                        <a:xfrm>
                          <a:off x="11887200" y="30099000"/>
                          <a:ext cx="20421600" cy="1569660"/>
                        </a:xfrm>
                        <a:prstGeom prst="rect">
                          <a:avLst/>
                        </a:prstGeom>
                        <a:noFill/>
                      </p:spPr>
                      <p:txBody>
                        <a:bodyPr wrap="square" rtlCol="0">
                          <a:spAutoFit/>
                        </a:bodyPr>
                        <a:lstStyle/>
                        <a:p>
                          <a:r>
                            <a:rPr lang="en-US" sz="3200" dirty="0"/>
                            <a:t>In 2018 our lesson was based around the ACRL Frame “Scholarship as a Conversation.” A review of the 2018 assessment data led us to reconsider whether this frame was the best fit for freshmen visiting the library for the first time. We decided to overhaul the 2019 lesson, basing it on the “Research as Inquiry,” Frame, a more grounding concept for new students.  </a:t>
                          </a:r>
                          <a:endParaRPr lang="en-US" sz="3200" dirty="0">
                            <a:effectLst/>
                          </a:endParaRPr>
                        </a:p>
                      </p:txBody>
                    </p:sp>
                    <p:grpSp>
                      <p:nvGrpSpPr>
                        <p:cNvPr id="39" name="Group 38"/>
                        <p:cNvGrpSpPr/>
                        <p:nvPr/>
                      </p:nvGrpSpPr>
                      <p:grpSpPr>
                        <a:xfrm>
                          <a:off x="18516600" y="24917400"/>
                          <a:ext cx="13792200" cy="4715678"/>
                          <a:chOff x="18516600" y="24917400"/>
                          <a:chExt cx="13792200" cy="4715678"/>
                        </a:xfrm>
                      </p:grpSpPr>
                      <p:grpSp>
                        <p:nvGrpSpPr>
                          <p:cNvPr id="35" name="Group 34"/>
                          <p:cNvGrpSpPr/>
                          <p:nvPr/>
                        </p:nvGrpSpPr>
                        <p:grpSpPr>
                          <a:xfrm>
                            <a:off x="22479000" y="25527000"/>
                            <a:ext cx="2667000" cy="4021389"/>
                            <a:chOff x="22479000" y="25527000"/>
                            <a:chExt cx="2667000" cy="4021389"/>
                          </a:xfrm>
                        </p:grpSpPr>
                        <p:sp>
                          <p:nvSpPr>
                            <p:cNvPr id="309" name="Google Shape;192;p22"/>
                            <p:cNvSpPr txBox="1"/>
                            <p:nvPr/>
                          </p:nvSpPr>
                          <p:spPr>
                            <a:xfrm>
                              <a:off x="22479000" y="25984200"/>
                              <a:ext cx="2438400" cy="8155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400" dirty="0">
                                <a:solidFill>
                                  <a:schemeClr val="dk1"/>
                                </a:solidFill>
                                <a:ea typeface="Montserrat"/>
                                <a:cs typeface="Montserrat"/>
                                <a:sym typeface="Montserrat"/>
                              </a:endParaRPr>
                            </a:p>
                            <a:p>
                              <a:pPr marL="0" lvl="0" indent="0" algn="l" rtl="0">
                                <a:lnSpc>
                                  <a:spcPct val="115000"/>
                                </a:lnSpc>
                                <a:spcBef>
                                  <a:spcPts val="0"/>
                                </a:spcBef>
                                <a:spcAft>
                                  <a:spcPts val="0"/>
                                </a:spcAft>
                                <a:buNone/>
                              </a:pPr>
                              <a:r>
                                <a:rPr lang="en" sz="1600" dirty="0">
                                  <a:solidFill>
                                    <a:schemeClr val="dk1"/>
                                  </a:solidFill>
                                  <a:ea typeface="Montserrat"/>
                                  <a:cs typeface="Montserrat"/>
                                  <a:sym typeface="Montserrat"/>
                                </a:rPr>
                                <a:t>1.  Continue to get to know  </a:t>
                              </a:r>
                              <a:endParaRPr sz="1600" dirty="0">
                                <a:solidFill>
                                  <a:schemeClr val="dk1"/>
                                </a:solidFill>
                                <a:ea typeface="Montserrat"/>
                                <a:cs typeface="Montserrat"/>
                                <a:sym typeface="Montserrat"/>
                              </a:endParaRPr>
                            </a:p>
                            <a:p>
                              <a:pPr marL="0" lvl="0" indent="0" algn="l" rtl="0">
                                <a:lnSpc>
                                  <a:spcPct val="115000"/>
                                </a:lnSpc>
                                <a:spcBef>
                                  <a:spcPts val="0"/>
                                </a:spcBef>
                                <a:spcAft>
                                  <a:spcPts val="0"/>
                                </a:spcAft>
                                <a:buNone/>
                              </a:pPr>
                              <a:r>
                                <a:rPr lang="en" sz="1600" dirty="0">
                                  <a:solidFill>
                                    <a:schemeClr val="dk1"/>
                                  </a:solidFill>
                                  <a:ea typeface="Montserrat"/>
                                  <a:cs typeface="Montserrat"/>
                                  <a:sym typeface="Montserrat"/>
                                </a:rPr>
                                <a:t>people in your cohort</a:t>
                              </a:r>
                              <a:endParaRPr sz="1600" dirty="0"/>
                            </a:p>
                          </p:txBody>
                        </p:sp>
                        <p:sp>
                          <p:nvSpPr>
                            <p:cNvPr id="310" name="Google Shape;192;p22"/>
                            <p:cNvSpPr txBox="1"/>
                            <p:nvPr/>
                          </p:nvSpPr>
                          <p:spPr>
                            <a:xfrm>
                              <a:off x="22555200" y="26746200"/>
                              <a:ext cx="2209800" cy="102794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dirty="0">
                                  <a:solidFill>
                                    <a:schemeClr val="dk1"/>
                                  </a:solidFill>
                                  <a:ea typeface="Montserrat"/>
                                  <a:cs typeface="Montserrat"/>
                                  <a:sym typeface="Montserrat"/>
                                </a:rPr>
                                <a:t>2. Become acquainted with the concept of research as inquiry</a:t>
                              </a:r>
                              <a:endParaRPr sz="1600" dirty="0"/>
                            </a:p>
                          </p:txBody>
                        </p:sp>
                        <p:sp>
                          <p:nvSpPr>
                            <p:cNvPr id="312" name="Google Shape;192;p22"/>
                            <p:cNvSpPr txBox="1"/>
                            <p:nvPr/>
                          </p:nvSpPr>
                          <p:spPr>
                            <a:xfrm>
                              <a:off x="22631400" y="25527000"/>
                              <a:ext cx="2209800" cy="46163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dirty="0">
                                  <a:solidFill>
                                    <a:schemeClr val="dk1"/>
                                  </a:solidFill>
                                  <a:ea typeface="Montserrat"/>
                                  <a:cs typeface="Montserrat"/>
                                  <a:sym typeface="Montserrat"/>
                                </a:rPr>
                                <a:t>LEARNING OBJECTIVES</a:t>
                              </a:r>
                              <a:endParaRPr sz="1600" dirty="0">
                                <a:solidFill>
                                  <a:schemeClr val="dk1"/>
                                </a:solidFill>
                                <a:ea typeface="Montserrat"/>
                                <a:cs typeface="Montserrat"/>
                                <a:sym typeface="Montserrat"/>
                              </a:endParaRPr>
                            </a:p>
                          </p:txBody>
                        </p:sp>
                        <p:sp>
                          <p:nvSpPr>
                            <p:cNvPr id="315" name="Google Shape;194;p22"/>
                            <p:cNvSpPr txBox="1"/>
                            <p:nvPr/>
                          </p:nvSpPr>
                          <p:spPr>
                            <a:xfrm>
                              <a:off x="22479000" y="27813000"/>
                              <a:ext cx="2438400" cy="102794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dk1"/>
                                  </a:solidFill>
                                  <a:ea typeface="Montserrat"/>
                                  <a:cs typeface="Montserrat"/>
                                  <a:sym typeface="Montserrat"/>
                                </a:rPr>
                                <a:t>3.  Familiarize yourself with library resources and ways to seek assistance</a:t>
                              </a:r>
                              <a:endParaRPr sz="1600" dirty="0"/>
                            </a:p>
                          </p:txBody>
                        </p:sp>
                        <p:sp>
                          <p:nvSpPr>
                            <p:cNvPr id="316" name="Google Shape;195;p22"/>
                            <p:cNvSpPr txBox="1"/>
                            <p:nvPr/>
                          </p:nvSpPr>
                          <p:spPr>
                            <a:xfrm>
                              <a:off x="22479000" y="28803600"/>
                              <a:ext cx="2667000" cy="74478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spc="-20" dirty="0">
                                  <a:solidFill>
                                    <a:schemeClr val="dk1"/>
                                  </a:solidFill>
                                  <a:ea typeface="Montserrat"/>
                                  <a:cs typeface="Montserrat"/>
                                  <a:sym typeface="Montserrat"/>
                                </a:rPr>
                                <a:t>4. Grow more knowledgeable about academic integrity </a:t>
                              </a:r>
                              <a:endParaRPr sz="1600" spc="-20" dirty="0"/>
                            </a:p>
                          </p:txBody>
                        </p:sp>
                      </p:grpSp>
                      <p:sp>
                        <p:nvSpPr>
                          <p:cNvPr id="257" name="Google Shape;169;p22"/>
                          <p:cNvSpPr txBox="1">
                            <a:spLocks/>
                          </p:cNvSpPr>
                          <p:nvPr/>
                        </p:nvSpPr>
                        <p:spPr>
                          <a:xfrm>
                            <a:off x="22631400" y="24917400"/>
                            <a:ext cx="2286000" cy="6858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spcBef>
                                <a:spcPts val="0"/>
                              </a:spcBef>
                            </a:pPr>
                            <a:r>
                              <a:rPr lang="en" sz="1400" i="1" dirty="0">
                                <a:solidFill>
                                  <a:schemeClr val="bg1"/>
                                </a:solidFill>
                                <a:latin typeface="Chalkboard"/>
                                <a:ea typeface="Patrick Hand"/>
                                <a:cs typeface="Chalkboard"/>
                                <a:sym typeface="Patrick Hand"/>
                              </a:rPr>
                              <a:t>Same learning objectives, different approaches</a:t>
                            </a:r>
                            <a:endParaRPr lang="en" sz="1400" dirty="0">
                              <a:solidFill>
                                <a:schemeClr val="bg1"/>
                              </a:solidFill>
                              <a:latin typeface="Chalkboard"/>
                              <a:cs typeface="Chalkboard"/>
                            </a:endParaRPr>
                          </a:p>
                        </p:txBody>
                      </p:sp>
                      <p:grpSp>
                        <p:nvGrpSpPr>
                          <p:cNvPr id="36" name="Group 35"/>
                          <p:cNvGrpSpPr/>
                          <p:nvPr/>
                        </p:nvGrpSpPr>
                        <p:grpSpPr>
                          <a:xfrm>
                            <a:off x="18516600" y="24993600"/>
                            <a:ext cx="4140200" cy="4563278"/>
                            <a:chOff x="18516600" y="24993600"/>
                            <a:chExt cx="4140200" cy="4563278"/>
                          </a:xfrm>
                        </p:grpSpPr>
                        <p:sp>
                          <p:nvSpPr>
                            <p:cNvPr id="322" name="Google Shape;168;p22" descr="&quot;&quot;"/>
                            <p:cNvSpPr/>
                            <p:nvPr/>
                          </p:nvSpPr>
                          <p:spPr>
                            <a:xfrm>
                              <a:off x="18516600" y="24993600"/>
                              <a:ext cx="3886200" cy="533400"/>
                            </a:xfrm>
                            <a:prstGeom prst="rect">
                              <a:avLst/>
                            </a:prstGeom>
                            <a:solidFill>
                              <a:srgbClr val="883978"/>
                            </a:solidFill>
                            <a:ln w="9525" cap="flat" cmpd="sng">
                              <a:solidFill>
                                <a:srgbClr val="572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173;p22"/>
                            <p:cNvSpPr txBox="1"/>
                            <p:nvPr/>
                          </p:nvSpPr>
                          <p:spPr>
                            <a:xfrm>
                              <a:off x="19812000" y="26898600"/>
                              <a:ext cx="26670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ea typeface="Montserrat"/>
                                  <a:cs typeface="Montserrat"/>
                                  <a:sym typeface="Montserrat"/>
                                </a:rPr>
                                <a:t>Common read as framing device for keyword brainstorming exercise </a:t>
                              </a:r>
                              <a:endParaRPr sz="1600" dirty="0">
                                <a:ea typeface="Montserrat"/>
                                <a:cs typeface="Montserrat"/>
                                <a:sym typeface="Montserrat"/>
                              </a:endParaRPr>
                            </a:p>
                          </p:txBody>
                        </p:sp>
                        <p:sp>
                          <p:nvSpPr>
                            <p:cNvPr id="324" name="Google Shape;174;p22"/>
                            <p:cNvSpPr txBox="1"/>
                            <p:nvPr/>
                          </p:nvSpPr>
                          <p:spPr>
                            <a:xfrm>
                              <a:off x="20574000" y="27965400"/>
                              <a:ext cx="14478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ea typeface="Montserrat"/>
                                  <a:cs typeface="Montserrat"/>
                                  <a:sym typeface="Montserrat"/>
                                </a:rPr>
                                <a:t>Physical tour of the library</a:t>
                              </a:r>
                              <a:endParaRPr sz="1600" dirty="0">
                                <a:ea typeface="Montserrat"/>
                                <a:cs typeface="Montserrat"/>
                                <a:sym typeface="Montserrat"/>
                              </a:endParaRPr>
                            </a:p>
                          </p:txBody>
                        </p:sp>
                        <p:sp>
                          <p:nvSpPr>
                            <p:cNvPr id="326" name="Google Shape;200;p22"/>
                            <p:cNvSpPr txBox="1"/>
                            <p:nvPr/>
                          </p:nvSpPr>
                          <p:spPr>
                            <a:xfrm>
                              <a:off x="19888200" y="28879800"/>
                              <a:ext cx="1981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latin typeface="+mj-lt"/>
                                  <a:ea typeface="Montserrat"/>
                                  <a:cs typeface="Montserrat"/>
                                  <a:sym typeface="Montserrat"/>
                                </a:rPr>
                                <a:t>Discussion of various plagiarism scenarios</a:t>
                              </a:r>
                              <a:endParaRPr sz="1600" dirty="0">
                                <a:latin typeface="+mj-lt"/>
                                <a:ea typeface="Montserrat"/>
                                <a:cs typeface="Montserrat"/>
                                <a:sym typeface="Montserrat"/>
                              </a:endParaRPr>
                            </a:p>
                          </p:txBody>
                        </p:sp>
                        <p:cxnSp>
                          <p:nvCxnSpPr>
                            <p:cNvPr id="328" name="Google Shape;186;p22" descr="&quot;&quot;"/>
                            <p:cNvCxnSpPr/>
                            <p:nvPr/>
                          </p:nvCxnSpPr>
                          <p:spPr>
                            <a:xfrm rot="10800000">
                              <a:off x="21793200" y="27432000"/>
                              <a:ext cx="590400" cy="0"/>
                            </a:xfrm>
                            <a:prstGeom prst="straightConnector1">
                              <a:avLst/>
                            </a:prstGeom>
                            <a:noFill/>
                            <a:ln w="9525" cap="flat" cmpd="sng">
                              <a:solidFill>
                                <a:srgbClr val="666666"/>
                              </a:solidFill>
                              <a:prstDash val="dot"/>
                              <a:round/>
                              <a:headEnd type="none" w="med" len="med"/>
                              <a:tailEnd type="stealth" w="med" len="med"/>
                            </a:ln>
                          </p:spPr>
                        </p:cxnSp>
                        <p:sp>
                          <p:nvSpPr>
                            <p:cNvPr id="329" name="Google Shape;172;p22"/>
                            <p:cNvSpPr txBox="1"/>
                            <p:nvPr/>
                          </p:nvSpPr>
                          <p:spPr>
                            <a:xfrm>
                              <a:off x="19126200" y="25984200"/>
                              <a:ext cx="3124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ea typeface="Montserrat"/>
                                  <a:cs typeface="Montserrat"/>
                                  <a:sym typeface="Montserrat"/>
                                </a:rPr>
                                <a:t>In </a:t>
                              </a:r>
                              <a:r>
                                <a:rPr lang="en-US" sz="1600" dirty="0">
                                  <a:ea typeface="Montserrat"/>
                                  <a:cs typeface="Montserrat"/>
                                  <a:sym typeface="Montserrat"/>
                                </a:rPr>
                                <a:t>l</a:t>
                              </a:r>
                              <a:r>
                                <a:rPr lang="en" sz="1600" dirty="0">
                                  <a:ea typeface="Montserrat"/>
                                  <a:cs typeface="Montserrat"/>
                                  <a:sym typeface="Montserrat"/>
                                </a:rPr>
                                <a:t>ibrary classroom, students sit at tables of 4 and work in teams </a:t>
                              </a:r>
                              <a:endParaRPr sz="1600" dirty="0">
                                <a:ea typeface="Montserrat"/>
                                <a:cs typeface="Montserrat"/>
                                <a:sym typeface="Montserrat"/>
                              </a:endParaRPr>
                            </a:p>
                          </p:txBody>
                        </p:sp>
                        <p:sp>
                          <p:nvSpPr>
                            <p:cNvPr id="330" name="Google Shape;170;p22"/>
                            <p:cNvSpPr txBox="1"/>
                            <p:nvPr/>
                          </p:nvSpPr>
                          <p:spPr>
                            <a:xfrm>
                              <a:off x="18745200" y="24993600"/>
                              <a:ext cx="29718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FFFFFF"/>
                                  </a:solidFill>
                                  <a:latin typeface="Montserrat"/>
                                  <a:ea typeface="Montserrat"/>
                                  <a:cs typeface="Montserrat"/>
                                  <a:sym typeface="Montserrat"/>
                                </a:rPr>
                                <a:t>2019 Lesson Design</a:t>
                              </a:r>
                              <a:endParaRPr sz="2000" b="1" dirty="0">
                                <a:solidFill>
                                  <a:srgbClr val="FFFFFF"/>
                                </a:solidFill>
                                <a:latin typeface="Montserrat"/>
                                <a:ea typeface="Montserrat"/>
                                <a:cs typeface="Montserrat"/>
                                <a:sym typeface="Montserrat"/>
                              </a:endParaRPr>
                            </a:p>
                          </p:txBody>
                        </p:sp>
                        <p:cxnSp>
                          <p:nvCxnSpPr>
                            <p:cNvPr id="334" name="Google Shape;186;p22" descr="&quot;&quot;"/>
                            <p:cNvCxnSpPr/>
                            <p:nvPr/>
                          </p:nvCxnSpPr>
                          <p:spPr>
                            <a:xfrm rot="10800000">
                              <a:off x="21793200" y="26441400"/>
                              <a:ext cx="590400" cy="0"/>
                            </a:xfrm>
                            <a:prstGeom prst="straightConnector1">
                              <a:avLst/>
                            </a:prstGeom>
                            <a:noFill/>
                            <a:ln w="9525" cap="flat" cmpd="sng">
                              <a:solidFill>
                                <a:srgbClr val="666666"/>
                              </a:solidFill>
                              <a:prstDash val="dot"/>
                              <a:round/>
                              <a:headEnd type="none" w="med" len="med"/>
                              <a:tailEnd type="stealth" w="med" len="med"/>
                            </a:ln>
                          </p:spPr>
                        </p:cxnSp>
                        <p:cxnSp>
                          <p:nvCxnSpPr>
                            <p:cNvPr id="341" name="Straight Arrow Connector 340" descr="&quot;&quot;"/>
                            <p:cNvCxnSpPr/>
                            <p:nvPr/>
                          </p:nvCxnSpPr>
                          <p:spPr>
                            <a:xfrm flipH="1">
                              <a:off x="22098000" y="25298400"/>
                              <a:ext cx="558800" cy="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50" name="Google Shape;186;p22" descr="&quot;&quot;"/>
                            <p:cNvCxnSpPr/>
                            <p:nvPr/>
                          </p:nvCxnSpPr>
                          <p:spPr>
                            <a:xfrm rot="10800000">
                              <a:off x="21869400" y="28346400"/>
                              <a:ext cx="590400" cy="0"/>
                            </a:xfrm>
                            <a:prstGeom prst="straightConnector1">
                              <a:avLst/>
                            </a:prstGeom>
                            <a:noFill/>
                            <a:ln w="9525" cap="flat" cmpd="sng">
                              <a:solidFill>
                                <a:srgbClr val="666666"/>
                              </a:solidFill>
                              <a:prstDash val="dot"/>
                              <a:round/>
                              <a:headEnd type="none" w="med" len="med"/>
                              <a:tailEnd type="stealth" w="med" len="med"/>
                            </a:ln>
                          </p:spPr>
                        </p:cxnSp>
                        <p:cxnSp>
                          <p:nvCxnSpPr>
                            <p:cNvPr id="351" name="Google Shape;186;p22" descr="&quot;&quot;"/>
                            <p:cNvCxnSpPr/>
                            <p:nvPr/>
                          </p:nvCxnSpPr>
                          <p:spPr>
                            <a:xfrm rot="10800000">
                              <a:off x="21793200" y="29184600"/>
                              <a:ext cx="590400" cy="0"/>
                            </a:xfrm>
                            <a:prstGeom prst="straightConnector1">
                              <a:avLst/>
                            </a:prstGeom>
                            <a:noFill/>
                            <a:ln w="9525" cap="flat" cmpd="sng">
                              <a:solidFill>
                                <a:srgbClr val="666666"/>
                              </a:solidFill>
                              <a:prstDash val="dot"/>
                              <a:round/>
                              <a:headEnd type="none" w="med" len="med"/>
                              <a:tailEnd type="stealth" w="med" len="med"/>
                            </a:ln>
                          </p:spPr>
                        </p:cxnSp>
                        <p:sp>
                          <p:nvSpPr>
                            <p:cNvPr id="379" name="Google Shape;169;p22"/>
                            <p:cNvSpPr txBox="1">
                              <a:spLocks/>
                            </p:cNvSpPr>
                            <p:nvPr/>
                          </p:nvSpPr>
                          <p:spPr>
                            <a:xfrm>
                              <a:off x="18973800" y="25603200"/>
                              <a:ext cx="2971800" cy="3810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lgn="l">
                                <a:spcBef>
                                  <a:spcPts val="0"/>
                                </a:spcBef>
                              </a:pPr>
                              <a:r>
                                <a:rPr lang="en" sz="1300" i="1" dirty="0">
                                  <a:solidFill>
                                    <a:srgbClr val="882E54"/>
                                  </a:solidFill>
                                  <a:latin typeface="Chalkboard"/>
                                  <a:ea typeface="Patrick Hand"/>
                                  <a:cs typeface="Chalkboard"/>
                                  <a:sym typeface="Patrick Hand"/>
                                </a:rPr>
                                <a:t>ACRL Frame: Research as Inquiry</a:t>
                              </a:r>
                              <a:endParaRPr lang="en" sz="1300" dirty="0">
                                <a:solidFill>
                                  <a:srgbClr val="882E54"/>
                                </a:solidFill>
                                <a:latin typeface="Chalkboard"/>
                                <a:cs typeface="Chalkboard"/>
                              </a:endParaRPr>
                            </a:p>
                          </p:txBody>
                        </p:sp>
                      </p:grpSp>
                      <p:grpSp>
                        <p:nvGrpSpPr>
                          <p:cNvPr id="38" name="Group 37"/>
                          <p:cNvGrpSpPr/>
                          <p:nvPr/>
                        </p:nvGrpSpPr>
                        <p:grpSpPr>
                          <a:xfrm>
                            <a:off x="25069800" y="24993600"/>
                            <a:ext cx="7239000" cy="4639478"/>
                            <a:chOff x="25069800" y="24993600"/>
                            <a:chExt cx="7239000" cy="4639478"/>
                          </a:xfrm>
                        </p:grpSpPr>
                        <p:sp>
                          <p:nvSpPr>
                            <p:cNvPr id="289" name="Google Shape;184;p22"/>
                            <p:cNvSpPr txBox="1"/>
                            <p:nvPr/>
                          </p:nvSpPr>
                          <p:spPr>
                            <a:xfrm>
                              <a:off x="25603200" y="26136600"/>
                              <a:ext cx="67056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ea typeface="Montserrat"/>
                                  <a:cs typeface="Montserrat"/>
                                  <a:sym typeface="Montserrat"/>
                                </a:rPr>
                                <a:t>Zoom breakout room discussion: In what area are you an “unofficial expert”?</a:t>
                              </a:r>
                              <a:endParaRPr sz="1600" dirty="0">
                                <a:ea typeface="Montserrat"/>
                                <a:cs typeface="Montserrat"/>
                                <a:sym typeface="Montserrat"/>
                              </a:endParaRPr>
                            </a:p>
                          </p:txBody>
                        </p:sp>
                        <p:sp>
                          <p:nvSpPr>
                            <p:cNvPr id="331" name="Google Shape;168;p22" descr="&quot;&quot;"/>
                            <p:cNvSpPr/>
                            <p:nvPr/>
                          </p:nvSpPr>
                          <p:spPr>
                            <a:xfrm>
                              <a:off x="25069800" y="24993600"/>
                              <a:ext cx="7010399" cy="533400"/>
                            </a:xfrm>
                            <a:prstGeom prst="rect">
                              <a:avLst/>
                            </a:prstGeom>
                            <a:solidFill>
                              <a:srgbClr val="883978"/>
                            </a:solidFill>
                            <a:ln w="9525" cap="flat" cmpd="sng">
                              <a:solidFill>
                                <a:srgbClr val="8839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170;p22"/>
                            <p:cNvSpPr txBox="1"/>
                            <p:nvPr/>
                          </p:nvSpPr>
                          <p:spPr>
                            <a:xfrm>
                              <a:off x="26670000" y="24993600"/>
                              <a:ext cx="28194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FFFFFF"/>
                                  </a:solidFill>
                                  <a:latin typeface="Montserrat"/>
                                  <a:ea typeface="Montserrat"/>
                                  <a:cs typeface="Montserrat"/>
                                  <a:sym typeface="Montserrat"/>
                                </a:rPr>
                                <a:t>2020 Lesson Design</a:t>
                              </a:r>
                              <a:endParaRPr sz="2000" b="1" dirty="0">
                                <a:solidFill>
                                  <a:srgbClr val="FFFFFF"/>
                                </a:solidFill>
                                <a:latin typeface="Montserrat"/>
                                <a:ea typeface="Montserrat"/>
                                <a:cs typeface="Montserrat"/>
                                <a:sym typeface="Montserrat"/>
                              </a:endParaRPr>
                            </a:p>
                          </p:txBody>
                        </p:sp>
                        <p:cxnSp>
                          <p:nvCxnSpPr>
                            <p:cNvPr id="353" name="Google Shape;182;p22" descr="&quot;&quot;"/>
                            <p:cNvCxnSpPr/>
                            <p:nvPr/>
                          </p:nvCxnSpPr>
                          <p:spPr>
                            <a:xfrm>
                              <a:off x="25069800" y="26365200"/>
                              <a:ext cx="533400" cy="0"/>
                            </a:xfrm>
                            <a:prstGeom prst="straightConnector1">
                              <a:avLst/>
                            </a:prstGeom>
                            <a:noFill/>
                            <a:ln w="9525" cap="flat" cmpd="sng">
                              <a:solidFill>
                                <a:srgbClr val="666666"/>
                              </a:solidFill>
                              <a:prstDash val="dot"/>
                              <a:round/>
                              <a:headEnd type="none" w="med" len="med"/>
                              <a:tailEnd type="stealth" w="med" len="med"/>
                            </a:ln>
                          </p:spPr>
                        </p:cxnSp>
                        <p:cxnSp>
                          <p:nvCxnSpPr>
                            <p:cNvPr id="354" name="Google Shape;182;p22" descr="&quot;&quot;"/>
                            <p:cNvCxnSpPr/>
                            <p:nvPr/>
                          </p:nvCxnSpPr>
                          <p:spPr>
                            <a:xfrm>
                              <a:off x="25069800" y="27279600"/>
                              <a:ext cx="533400" cy="0"/>
                            </a:xfrm>
                            <a:prstGeom prst="straightConnector1">
                              <a:avLst/>
                            </a:prstGeom>
                            <a:noFill/>
                            <a:ln w="9525" cap="flat" cmpd="sng">
                              <a:solidFill>
                                <a:srgbClr val="666666"/>
                              </a:solidFill>
                              <a:prstDash val="dot"/>
                              <a:round/>
                              <a:headEnd type="none" w="med" len="med"/>
                              <a:tailEnd type="stealth" w="med" len="med"/>
                            </a:ln>
                          </p:spPr>
                        </p:cxnSp>
                        <p:cxnSp>
                          <p:nvCxnSpPr>
                            <p:cNvPr id="356" name="Google Shape;182;p22" descr="&quot;&quot;"/>
                            <p:cNvCxnSpPr/>
                            <p:nvPr/>
                          </p:nvCxnSpPr>
                          <p:spPr>
                            <a:xfrm>
                              <a:off x="25069800" y="28727400"/>
                              <a:ext cx="533400" cy="0"/>
                            </a:xfrm>
                            <a:prstGeom prst="straightConnector1">
                              <a:avLst/>
                            </a:prstGeom>
                            <a:noFill/>
                            <a:ln w="9525" cap="flat" cmpd="sng">
                              <a:solidFill>
                                <a:srgbClr val="666666"/>
                              </a:solidFill>
                              <a:prstDash val="dot"/>
                              <a:round/>
                              <a:headEnd type="none" w="med" len="med"/>
                              <a:tailEnd type="stealth" w="med" len="med"/>
                            </a:ln>
                          </p:spPr>
                        </p:cxnSp>
                        <p:pic>
                          <p:nvPicPr>
                            <p:cNvPr id="357" name="Google Shape;179;p22" descr="&quot;&quot;"/>
                            <p:cNvPicPr preferRelativeResize="0"/>
                            <p:nvPr/>
                          </p:nvPicPr>
                          <p:blipFill>
                            <a:blip r:embed="rId8">
                              <a:alphaModFix/>
                            </a:blip>
                            <a:stretch>
                              <a:fillRect/>
                            </a:stretch>
                          </p:blipFill>
                          <p:spPr>
                            <a:xfrm>
                              <a:off x="29032200" y="26670000"/>
                              <a:ext cx="3144003" cy="1676400"/>
                            </a:xfrm>
                            <a:prstGeom prst="rect">
                              <a:avLst/>
                            </a:prstGeom>
                            <a:noFill/>
                            <a:ln>
                              <a:noFill/>
                            </a:ln>
                          </p:spPr>
                        </p:pic>
                        <p:sp>
                          <p:nvSpPr>
                            <p:cNvPr id="358" name="Google Shape;178;p22"/>
                            <p:cNvSpPr txBox="1"/>
                            <p:nvPr/>
                          </p:nvSpPr>
                          <p:spPr>
                            <a:xfrm>
                              <a:off x="25679400" y="26974800"/>
                              <a:ext cx="20574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ea typeface="Montserrat"/>
                                  <a:cs typeface="Montserrat"/>
                                  <a:sym typeface="Montserrat"/>
                                </a:rPr>
                                <a:t>IDBE</a:t>
                              </a:r>
                              <a:r>
                                <a:rPr lang="en-US" sz="1600" dirty="0">
                                  <a:ea typeface="Montserrat"/>
                                  <a:cs typeface="Montserrat"/>
                                  <a:sym typeface="Montserrat"/>
                                </a:rPr>
                                <a:t>A*</a:t>
                              </a:r>
                              <a:r>
                                <a:rPr lang="en" sz="1600" dirty="0">
                                  <a:ea typeface="Montserrat"/>
                                  <a:cs typeface="Montserrat"/>
                                  <a:sym typeface="Montserrat"/>
                                </a:rPr>
                                <a:t>-related image as framing device for question-generating exercise</a:t>
                              </a:r>
                              <a:endParaRPr sz="1600" dirty="0">
                                <a:ea typeface="Montserrat"/>
                                <a:cs typeface="Montserrat"/>
                                <a:sym typeface="Montserrat"/>
                              </a:endParaRPr>
                            </a:p>
                          </p:txBody>
                        </p:sp>
                        <p:sp>
                          <p:nvSpPr>
                            <p:cNvPr id="359" name="Google Shape;178;p22"/>
                            <p:cNvSpPr txBox="1"/>
                            <p:nvPr/>
                          </p:nvSpPr>
                          <p:spPr>
                            <a:xfrm>
                              <a:off x="25603200" y="28498800"/>
                              <a:ext cx="3886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000000"/>
                                  </a:solidFill>
                                  <a:ea typeface="Montserrat"/>
                                  <a:cs typeface="Montserrat"/>
                                  <a:sym typeface="Montserrat"/>
                                </a:rPr>
                                <a:t>Demo of key areas of the Library’s website</a:t>
                              </a:r>
                              <a:endParaRPr sz="1600" dirty="0">
                                <a:solidFill>
                                  <a:srgbClr val="000000"/>
                                </a:solidFill>
                                <a:ea typeface="Montserrat"/>
                                <a:cs typeface="Montserrat"/>
                                <a:sym typeface="Montserrat"/>
                              </a:endParaRPr>
                            </a:p>
                          </p:txBody>
                        </p:sp>
                        <p:cxnSp>
                          <p:nvCxnSpPr>
                            <p:cNvPr id="361" name="Google Shape;182;p22" descr="&quot;&quot;"/>
                            <p:cNvCxnSpPr/>
                            <p:nvPr/>
                          </p:nvCxnSpPr>
                          <p:spPr>
                            <a:xfrm>
                              <a:off x="25069800" y="29260800"/>
                              <a:ext cx="533400" cy="0"/>
                            </a:xfrm>
                            <a:prstGeom prst="straightConnector1">
                              <a:avLst/>
                            </a:prstGeom>
                            <a:noFill/>
                            <a:ln w="9525" cap="flat" cmpd="sng">
                              <a:solidFill>
                                <a:srgbClr val="666666"/>
                              </a:solidFill>
                              <a:prstDash val="dot"/>
                              <a:round/>
                              <a:headEnd type="none" w="med" len="med"/>
                              <a:tailEnd type="stealth" w="med" len="med"/>
                            </a:ln>
                          </p:spPr>
                        </p:cxnSp>
                        <p:sp>
                          <p:nvSpPr>
                            <p:cNvPr id="362" name="Google Shape;178;p22"/>
                            <p:cNvSpPr txBox="1"/>
                            <p:nvPr/>
                          </p:nvSpPr>
                          <p:spPr>
                            <a:xfrm>
                              <a:off x="25603200" y="28956000"/>
                              <a:ext cx="57150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000000"/>
                                  </a:solidFill>
                                  <a:ea typeface="Montserrat"/>
                                  <a:cs typeface="Montserrat"/>
                                  <a:sym typeface="Montserrat"/>
                                </a:rPr>
                                <a:t>Discuss strategies for avoiding situations (such as procrastination) that might tempt students to plagiarize</a:t>
                              </a:r>
                              <a:endParaRPr sz="1600" dirty="0">
                                <a:solidFill>
                                  <a:srgbClr val="000000"/>
                                </a:solidFill>
                                <a:ea typeface="Montserrat"/>
                                <a:cs typeface="Montserrat"/>
                                <a:sym typeface="Montserrat"/>
                              </a:endParaRPr>
                            </a:p>
                          </p:txBody>
                        </p:sp>
                        <p:sp>
                          <p:nvSpPr>
                            <p:cNvPr id="380" name="Google Shape;169;p22"/>
                            <p:cNvSpPr txBox="1">
                              <a:spLocks/>
                            </p:cNvSpPr>
                            <p:nvPr/>
                          </p:nvSpPr>
                          <p:spPr>
                            <a:xfrm>
                              <a:off x="25450800" y="25603200"/>
                              <a:ext cx="6019800" cy="4572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lgn="l">
                                <a:spcBef>
                                  <a:spcPts val="0"/>
                                </a:spcBef>
                              </a:pPr>
                              <a:r>
                                <a:rPr lang="en" sz="1300" i="1" dirty="0">
                                  <a:solidFill>
                                    <a:srgbClr val="882E54"/>
                                  </a:solidFill>
                                  <a:latin typeface="Chalkboard"/>
                                  <a:ea typeface="Patrick Hand"/>
                                  <a:cs typeface="Chalkboard"/>
                                  <a:sym typeface="Patrick Hand"/>
                                </a:rPr>
                                <a:t>ACRL Frames: Research as Inquiry &amp; Authority is Constructed and Contextual</a:t>
                              </a:r>
                              <a:endParaRPr lang="en" sz="1300" dirty="0">
                                <a:solidFill>
                                  <a:srgbClr val="882E54"/>
                                </a:solidFill>
                                <a:latin typeface="Chalkboard"/>
                                <a:cs typeface="Chalkboard"/>
                              </a:endParaRPr>
                            </a:p>
                          </p:txBody>
                        </p:sp>
                      </p:grpSp>
                    </p:grpSp>
                  </p:grpSp>
                </p:grpSp>
              </p:grpSp>
            </p:grpSp>
          </p:grpSp>
          <p:pic>
            <p:nvPicPr>
              <p:cNvPr id="325" name="Google Shape;175;p22" descr="Educated, by Tara Westover, book cover."/>
              <p:cNvPicPr preferRelativeResize="0"/>
              <p:nvPr/>
            </p:nvPicPr>
            <p:blipFill>
              <a:blip r:embed="rId9">
                <a:alphaModFix/>
              </a:blip>
              <a:stretch>
                <a:fillRect/>
              </a:stretch>
            </p:blipFill>
            <p:spPr>
              <a:xfrm>
                <a:off x="18821400" y="26822400"/>
                <a:ext cx="990600" cy="1504996"/>
              </a:xfrm>
              <a:prstGeom prst="rect">
                <a:avLst/>
              </a:prstGeom>
              <a:noFill/>
              <a:ln w="9525" cap="flat" cmpd="sng">
                <a:solidFill>
                  <a:srgbClr val="D9D9D9"/>
                </a:solidFill>
                <a:prstDash val="solid"/>
                <a:round/>
                <a:headEnd type="none" w="sm" len="sm"/>
                <a:tailEnd type="none" w="sm" len="sm"/>
              </a:ln>
            </p:spPr>
          </p:pic>
        </p:grpSp>
      </p:grpSp>
      <p:pic>
        <p:nvPicPr>
          <p:cNvPr id="355" name="Google Shape;180;p22" descr="This is a color photograph with three men in track suits standing near each other. Two men, American sprinters Tommie Smith (center) and John Carlos (right), are black and have one arm raised in a black-gloved fist. The third man, Australian Peter Norman (lefty),  is white and is not raising his hand. Each athlete is wearing a medal around their necks. The two black men are wearing jackets that have the letters USA on them. This photo was taken during the awards ceremony for the 200m at the 1968 Summer Olympics in Mexico City, Mexico. " title="1968 Olympics Photo"/>
          <p:cNvPicPr preferRelativeResize="0"/>
          <p:nvPr/>
        </p:nvPicPr>
        <p:blipFill>
          <a:blip r:embed="rId10">
            <a:alphaModFix/>
          </a:blip>
          <a:stretch>
            <a:fillRect/>
          </a:stretch>
        </p:blipFill>
        <p:spPr>
          <a:xfrm>
            <a:off x="27736800" y="26746200"/>
            <a:ext cx="1190170" cy="1524000"/>
          </a:xfrm>
          <a:prstGeom prst="rect">
            <a:avLst/>
          </a:prstGeom>
          <a:noFill/>
          <a:ln>
            <a:noFill/>
          </a:ln>
        </p:spPr>
      </p:pic>
      <p:sp>
        <p:nvSpPr>
          <p:cNvPr id="360" name="Google Shape;178;p22"/>
          <p:cNvSpPr txBox="1"/>
          <p:nvPr/>
        </p:nvSpPr>
        <p:spPr>
          <a:xfrm>
            <a:off x="28879800" y="28194000"/>
            <a:ext cx="33528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solidFill>
                  <a:srgbClr val="3D1879"/>
                </a:solidFill>
                <a:ea typeface="Montserrat"/>
                <a:cs typeface="Montserrat"/>
                <a:sym typeface="Montserrat"/>
              </a:rPr>
              <a:t>*</a:t>
            </a:r>
            <a:r>
              <a:rPr lang="en" sz="1000" dirty="0">
                <a:solidFill>
                  <a:srgbClr val="3D1879"/>
                </a:solidFill>
                <a:ea typeface="Montserrat"/>
                <a:cs typeface="Montserrat"/>
                <a:sym typeface="Montserrat"/>
              </a:rPr>
              <a:t>IDBE</a:t>
            </a:r>
            <a:r>
              <a:rPr lang="en-US" sz="1000" dirty="0">
                <a:solidFill>
                  <a:srgbClr val="3D1879"/>
                </a:solidFill>
                <a:ea typeface="Montserrat"/>
                <a:cs typeface="Montserrat"/>
                <a:sym typeface="Montserrat"/>
              </a:rPr>
              <a:t>A = Inclusion, Diversity, Belonging, Equity, Accessibility </a:t>
            </a:r>
            <a:endParaRPr sz="1000" dirty="0">
              <a:solidFill>
                <a:srgbClr val="3D1879"/>
              </a:solidFill>
              <a:ea typeface="Montserrat"/>
              <a:cs typeface="Montserrat"/>
              <a:sym typeface="Montserrat"/>
            </a:endParaRPr>
          </a:p>
        </p:txBody>
      </p:sp>
      <p:grpSp>
        <p:nvGrpSpPr>
          <p:cNvPr id="134" name="Assessment Data" descr="&quot;&quot;"/>
          <p:cNvGrpSpPr/>
          <p:nvPr/>
        </p:nvGrpSpPr>
        <p:grpSpPr>
          <a:xfrm>
            <a:off x="11506200" y="13868400"/>
            <a:ext cx="20878800" cy="8534400"/>
            <a:chOff x="11506200" y="13868400"/>
            <a:chExt cx="20878800" cy="8534400"/>
          </a:xfrm>
        </p:grpSpPr>
        <p:grpSp>
          <p:nvGrpSpPr>
            <p:cNvPr id="88" name="Assessment Data"/>
            <p:cNvGrpSpPr/>
            <p:nvPr/>
          </p:nvGrpSpPr>
          <p:grpSpPr>
            <a:xfrm>
              <a:off x="11506200" y="13868400"/>
              <a:ext cx="20878800" cy="8534400"/>
              <a:chOff x="11506200" y="13868400"/>
              <a:chExt cx="20878800" cy="8534400"/>
            </a:xfrm>
          </p:grpSpPr>
          <p:grpSp>
            <p:nvGrpSpPr>
              <p:cNvPr id="27" name="Group 26"/>
              <p:cNvGrpSpPr/>
              <p:nvPr/>
            </p:nvGrpSpPr>
            <p:grpSpPr>
              <a:xfrm>
                <a:off x="11506200" y="13868400"/>
                <a:ext cx="20878800" cy="8534400"/>
                <a:chOff x="11506200" y="13868400"/>
                <a:chExt cx="20878800" cy="8534400"/>
              </a:xfrm>
            </p:grpSpPr>
            <p:sp>
              <p:nvSpPr>
                <p:cNvPr id="24" name="Rectangle 23"/>
                <p:cNvSpPr/>
                <p:nvPr/>
              </p:nvSpPr>
              <p:spPr>
                <a:xfrm>
                  <a:off x="11521440" y="13868400"/>
                  <a:ext cx="20848320" cy="685800"/>
                </a:xfrm>
                <a:prstGeom prst="rect">
                  <a:avLst/>
                </a:prstGeom>
                <a:solidFill>
                  <a:srgbClr val="663D94"/>
                </a:solidFill>
                <a:ln w="12700">
                  <a:solidFill>
                    <a:srgbClr val="663D94"/>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accent3">
                          <a:lumMod val="20000"/>
                          <a:lumOff val="80000"/>
                        </a:schemeClr>
                      </a:solidFill>
                    </a:rPr>
                    <a:t>Assessment Data </a:t>
                  </a:r>
                </a:p>
              </p:txBody>
            </p:sp>
            <p:sp>
              <p:nvSpPr>
                <p:cNvPr id="90" name="Rectangle 89" descr="&quot;&quot;"/>
                <p:cNvSpPr/>
                <p:nvPr/>
              </p:nvSpPr>
              <p:spPr>
                <a:xfrm>
                  <a:off x="11506200" y="13868400"/>
                  <a:ext cx="20878800" cy="8534400"/>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23850600" y="14782800"/>
                <a:ext cx="8369046" cy="4114800"/>
                <a:chOff x="23850600" y="14782800"/>
                <a:chExt cx="8369046" cy="4114800"/>
              </a:xfrm>
            </p:grpSpPr>
            <p:pic>
              <p:nvPicPr>
                <p:cNvPr id="412" name="Picture 411" descr="&quot;&quo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50600" y="15697200"/>
                  <a:ext cx="8369046" cy="3200400"/>
                </a:xfrm>
                <a:prstGeom prst="rect">
                  <a:avLst/>
                </a:prstGeom>
              </p:spPr>
            </p:pic>
            <p:sp>
              <p:nvSpPr>
                <p:cNvPr id="415" name="Google Shape;88;p17"/>
                <p:cNvSpPr txBox="1">
                  <a:spLocks/>
                </p:cNvSpPr>
                <p:nvPr/>
              </p:nvSpPr>
              <p:spPr>
                <a:xfrm>
                  <a:off x="24993600" y="14782800"/>
                  <a:ext cx="6096000" cy="8382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spcBef>
                      <a:spcPts val="0"/>
                    </a:spcBef>
                  </a:pPr>
                  <a:r>
                    <a:rPr lang="en" sz="3500" dirty="0">
                      <a:latin typeface="+mn-lt"/>
                    </a:rPr>
                    <a:t>QUALITATIVE DATA SUMMARY</a:t>
                  </a:r>
                </a:p>
              </p:txBody>
            </p:sp>
          </p:grpSp>
          <p:sp>
            <p:nvSpPr>
              <p:cNvPr id="430" name="TextBox 429"/>
              <p:cNvSpPr txBox="1"/>
              <p:nvPr/>
            </p:nvSpPr>
            <p:spPr>
              <a:xfrm>
                <a:off x="11658600" y="20269200"/>
                <a:ext cx="20726400" cy="2062103"/>
              </a:xfrm>
              <a:prstGeom prst="rect">
                <a:avLst/>
              </a:prstGeom>
              <a:noFill/>
            </p:spPr>
            <p:txBody>
              <a:bodyPr wrap="square" rtlCol="0">
                <a:spAutoFit/>
              </a:bodyPr>
              <a:lstStyle/>
              <a:p>
                <a:r>
                  <a:rPr lang="en-US" sz="3200" dirty="0"/>
                  <a:t>Engagement is an area of notable divergence between the CAS and Library surveys, making this a subject for future inquiry. The CAS survey seeks College Leaders’ and Advisors’ perceptions of student engagement during the library session, but doesn’t ask </a:t>
                </a:r>
                <a:r>
                  <a:rPr lang="en-US" sz="3200" i="1" dirty="0"/>
                  <a:t>students</a:t>
                </a:r>
                <a:r>
                  <a:rPr lang="en-US" sz="3200" dirty="0"/>
                  <a:t> whether they felt engaged. In 2020, the library asked this question of students and found that 81% of them felt engaged, whereas College Leaders and Advisors’ felt students appeared to lack engagement.</a:t>
                </a:r>
              </a:p>
            </p:txBody>
          </p:sp>
          <p:grpSp>
            <p:nvGrpSpPr>
              <p:cNvPr id="84" name="Group 83"/>
              <p:cNvGrpSpPr/>
              <p:nvPr/>
            </p:nvGrpSpPr>
            <p:grpSpPr>
              <a:xfrm>
                <a:off x="11658600" y="14782800"/>
                <a:ext cx="11887200" cy="5351678"/>
                <a:chOff x="11658600" y="14782800"/>
                <a:chExt cx="11887200" cy="5351678"/>
              </a:xfrm>
            </p:grpSpPr>
            <p:sp>
              <p:nvSpPr>
                <p:cNvPr id="413" name="Google Shape;88;p17"/>
                <p:cNvSpPr txBox="1">
                  <a:spLocks/>
                </p:cNvSpPr>
                <p:nvPr/>
              </p:nvSpPr>
              <p:spPr>
                <a:xfrm>
                  <a:off x="15316200" y="14782800"/>
                  <a:ext cx="4267200" cy="8382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lgn="l">
                    <a:spcBef>
                      <a:spcPts val="0"/>
                    </a:spcBef>
                  </a:pPr>
                  <a:r>
                    <a:rPr lang="en" sz="3500" dirty="0">
                      <a:latin typeface="+mn-lt"/>
                    </a:rPr>
                    <a:t>QUANTITATIVE DATA</a:t>
                  </a:r>
                </a:p>
              </p:txBody>
            </p:sp>
            <p:grpSp>
              <p:nvGrpSpPr>
                <p:cNvPr id="78" name="Group 77"/>
                <p:cNvGrpSpPr/>
                <p:nvPr/>
              </p:nvGrpSpPr>
              <p:grpSpPr>
                <a:xfrm>
                  <a:off x="11658600" y="15544800"/>
                  <a:ext cx="11887200" cy="4589678"/>
                  <a:chOff x="11658600" y="15544800"/>
                  <a:chExt cx="11887200" cy="4589678"/>
                </a:xfrm>
              </p:grpSpPr>
              <p:pic>
                <p:nvPicPr>
                  <p:cNvPr id="433" name="Picture 432" descr="Two tables of survey data results.  First table is the CAS-Issued Survey that highlights four questions: 1. Did you " title="Quantitative Data table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58600" y="15544800"/>
                    <a:ext cx="11658600" cy="4589678"/>
                  </a:xfrm>
                  <a:prstGeom prst="rect">
                    <a:avLst/>
                  </a:prstGeom>
                </p:spPr>
              </p:pic>
              <p:sp>
                <p:nvSpPr>
                  <p:cNvPr id="428" name="TextBox 427"/>
                  <p:cNvSpPr txBox="1"/>
                  <p:nvPr/>
                </p:nvSpPr>
                <p:spPr>
                  <a:xfrm>
                    <a:off x="17678400" y="18364200"/>
                    <a:ext cx="5867400" cy="1200329"/>
                  </a:xfrm>
                  <a:prstGeom prst="rect">
                    <a:avLst/>
                  </a:prstGeom>
                  <a:noFill/>
                </p:spPr>
                <p:txBody>
                  <a:bodyPr wrap="square" rtlCol="0">
                    <a:spAutoFit/>
                  </a:bodyPr>
                  <a:lstStyle/>
                  <a:p>
                    <a:r>
                      <a:rPr lang="en-US" sz="1800" dirty="0"/>
                      <a:t>The </a:t>
                    </a:r>
                    <a:r>
                      <a:rPr lang="en-US" sz="1800" b="1" dirty="0"/>
                      <a:t>CAS survey </a:t>
                    </a:r>
                    <a:r>
                      <a:rPr lang="en-US" sz="1800" dirty="0"/>
                      <a:t>is issued at the end of the fall, which means months have passed before respondents give feedback. The </a:t>
                    </a:r>
                    <a:r>
                      <a:rPr lang="en-US" sz="1800" b="1" dirty="0"/>
                      <a:t>Library’s survey </a:t>
                    </a:r>
                    <a:r>
                      <a:rPr lang="en-US" sz="1800" dirty="0"/>
                      <a:t>seeks immediate reactions at the end of each individual session. </a:t>
                    </a:r>
                  </a:p>
                </p:txBody>
              </p:sp>
            </p:grpSp>
          </p:grpSp>
        </p:grpSp>
        <p:cxnSp>
          <p:nvCxnSpPr>
            <p:cNvPr id="414" name="Google Shape;118;p18" descr="&quot;&quot;"/>
            <p:cNvCxnSpPr/>
            <p:nvPr/>
          </p:nvCxnSpPr>
          <p:spPr>
            <a:xfrm>
              <a:off x="23622000" y="15011400"/>
              <a:ext cx="0" cy="5105400"/>
            </a:xfrm>
            <a:prstGeom prst="straightConnector1">
              <a:avLst/>
            </a:prstGeom>
            <a:noFill/>
            <a:ln w="9525" cap="flat" cmpd="sng">
              <a:solidFill>
                <a:schemeClr val="bg1">
                  <a:lumMod val="65000"/>
                </a:schemeClr>
              </a:solidFill>
              <a:prstDash val="solid"/>
              <a:round/>
              <a:headEnd type="none" w="med" len="med"/>
              <a:tailEnd type="none" w="med" len="med"/>
            </a:ln>
          </p:spPr>
        </p:cxnSp>
      </p:grpSp>
      <p:grpSp>
        <p:nvGrpSpPr>
          <p:cNvPr id="140" name="Planning &amp; Logistics" descr="&quot;&quot;"/>
          <p:cNvGrpSpPr/>
          <p:nvPr/>
        </p:nvGrpSpPr>
        <p:grpSpPr>
          <a:xfrm>
            <a:off x="11506200" y="4800600"/>
            <a:ext cx="20878800" cy="8394812"/>
            <a:chOff x="11506200" y="4800600"/>
            <a:chExt cx="20878800" cy="8394812"/>
          </a:xfrm>
        </p:grpSpPr>
        <p:grpSp>
          <p:nvGrpSpPr>
            <p:cNvPr id="63" name="Planning &amp; Logistics"/>
            <p:cNvGrpSpPr/>
            <p:nvPr/>
          </p:nvGrpSpPr>
          <p:grpSpPr>
            <a:xfrm>
              <a:off x="11506200" y="4800600"/>
              <a:ext cx="20878800" cy="8394812"/>
              <a:chOff x="11506200" y="4800600"/>
              <a:chExt cx="20878800" cy="8394812"/>
            </a:xfrm>
          </p:grpSpPr>
          <p:grpSp>
            <p:nvGrpSpPr>
              <p:cNvPr id="62" name="Group 61"/>
              <p:cNvGrpSpPr/>
              <p:nvPr/>
            </p:nvGrpSpPr>
            <p:grpSpPr>
              <a:xfrm>
                <a:off x="11506200" y="4800600"/>
                <a:ext cx="20878800" cy="8394812"/>
                <a:chOff x="11506200" y="4800600"/>
                <a:chExt cx="20878800" cy="8394812"/>
              </a:xfrm>
            </p:grpSpPr>
            <p:sp>
              <p:nvSpPr>
                <p:cNvPr id="18" name="Rectangle 17"/>
                <p:cNvSpPr/>
                <p:nvPr/>
              </p:nvSpPr>
              <p:spPr>
                <a:xfrm>
                  <a:off x="11506200" y="4800600"/>
                  <a:ext cx="20848320" cy="685800"/>
                </a:xfrm>
                <a:prstGeom prst="rect">
                  <a:avLst/>
                </a:prstGeom>
                <a:solidFill>
                  <a:srgbClr val="663D94"/>
                </a:solidFill>
                <a:ln w="12700">
                  <a:solidFill>
                    <a:srgbClr val="663D94"/>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accent3">
                          <a:lumMod val="20000"/>
                          <a:lumOff val="80000"/>
                        </a:schemeClr>
                      </a:solidFill>
                    </a:rPr>
                    <a:t>Planning &amp; Logistics</a:t>
                  </a:r>
                </a:p>
              </p:txBody>
            </p:sp>
            <p:sp>
              <p:nvSpPr>
                <p:cNvPr id="82" name="Rectangle 81" descr="&quot;&quot;"/>
                <p:cNvSpPr/>
                <p:nvPr/>
              </p:nvSpPr>
              <p:spPr>
                <a:xfrm>
                  <a:off x="11506200" y="4800600"/>
                  <a:ext cx="20878800" cy="8394812"/>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11734800" y="5715000"/>
                  <a:ext cx="8382000" cy="6745545"/>
                  <a:chOff x="11734800" y="5715000"/>
                  <a:chExt cx="8382000" cy="6745545"/>
                </a:xfrm>
              </p:grpSpPr>
              <p:grpSp>
                <p:nvGrpSpPr>
                  <p:cNvPr id="130" name="Google Shape;107;p17" descr="Puzzle pieces shaped into a lightbulb icon with two hands putting the pieces together.  "/>
                  <p:cNvGrpSpPr/>
                  <p:nvPr/>
                </p:nvGrpSpPr>
                <p:grpSpPr>
                  <a:xfrm>
                    <a:off x="15392400" y="7924799"/>
                    <a:ext cx="1045230" cy="1143000"/>
                    <a:chOff x="3592388" y="1464950"/>
                    <a:chExt cx="1679775" cy="1836900"/>
                  </a:xfrm>
                </p:grpSpPr>
                <p:pic>
                  <p:nvPicPr>
                    <p:cNvPr id="131" name="Google Shape;108;p17" descr="&quot;&quot;"/>
                    <p:cNvPicPr preferRelativeResize="0"/>
                    <p:nvPr/>
                  </p:nvPicPr>
                  <p:blipFill>
                    <a:blip r:embed="rId13">
                      <a:alphaModFix/>
                    </a:blip>
                    <a:stretch>
                      <a:fillRect/>
                    </a:stretch>
                  </p:blipFill>
                  <p:spPr>
                    <a:xfrm>
                      <a:off x="3592388" y="1464950"/>
                      <a:ext cx="1679775" cy="1647138"/>
                    </a:xfrm>
                    <a:prstGeom prst="rect">
                      <a:avLst/>
                    </a:prstGeom>
                    <a:noFill/>
                    <a:ln>
                      <a:noFill/>
                    </a:ln>
                  </p:spPr>
                </p:pic>
                <p:sp>
                  <p:nvSpPr>
                    <p:cNvPr id="132" name="Google Shape;109;p17"/>
                    <p:cNvSpPr txBox="1"/>
                    <p:nvPr/>
                  </p:nvSpPr>
                  <p:spPr>
                    <a:xfrm>
                      <a:off x="3691450" y="3055550"/>
                      <a:ext cx="10578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rgbClr val="666666"/>
                          </a:solidFill>
                        </a:rPr>
                        <a:t>Created by Eucalyp from noun project</a:t>
                      </a:r>
                      <a:endParaRPr sz="400">
                        <a:solidFill>
                          <a:srgbClr val="666666"/>
                        </a:solidFill>
                      </a:endParaRPr>
                    </a:p>
                  </p:txBody>
                </p:sp>
              </p:grpSp>
              <p:sp>
                <p:nvSpPr>
                  <p:cNvPr id="111" name="Google Shape;88;p17"/>
                  <p:cNvSpPr txBox="1">
                    <a:spLocks/>
                  </p:cNvSpPr>
                  <p:nvPr/>
                </p:nvSpPr>
                <p:spPr>
                  <a:xfrm>
                    <a:off x="14097000" y="5715000"/>
                    <a:ext cx="3429000" cy="8382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lgn="l">
                      <a:spcBef>
                        <a:spcPts val="0"/>
                      </a:spcBef>
                    </a:pPr>
                    <a:r>
                      <a:rPr lang="en" sz="3500" dirty="0">
                        <a:latin typeface="+mn-lt"/>
                      </a:rPr>
                      <a:t>COLLABORATION</a:t>
                    </a:r>
                  </a:p>
                </p:txBody>
              </p:sp>
              <p:grpSp>
                <p:nvGrpSpPr>
                  <p:cNvPr id="55" name="Group 54"/>
                  <p:cNvGrpSpPr/>
                  <p:nvPr/>
                </p:nvGrpSpPr>
                <p:grpSpPr>
                  <a:xfrm>
                    <a:off x="16230600" y="7010400"/>
                    <a:ext cx="3810000" cy="2579101"/>
                    <a:chOff x="16230600" y="7010400"/>
                    <a:chExt cx="3810000" cy="2579101"/>
                  </a:xfrm>
                </p:grpSpPr>
                <p:grpSp>
                  <p:nvGrpSpPr>
                    <p:cNvPr id="53" name="Group 52"/>
                    <p:cNvGrpSpPr/>
                    <p:nvPr/>
                  </p:nvGrpSpPr>
                  <p:grpSpPr>
                    <a:xfrm>
                      <a:off x="16230600" y="7010400"/>
                      <a:ext cx="3810000" cy="765689"/>
                      <a:chOff x="16230600" y="7010400"/>
                      <a:chExt cx="3810000" cy="765689"/>
                    </a:xfrm>
                  </p:grpSpPr>
                  <p:sp>
                    <p:nvSpPr>
                      <p:cNvPr id="120" name="Google Shape;97;p17"/>
                      <p:cNvSpPr txBox="1"/>
                      <p:nvPr/>
                    </p:nvSpPr>
                    <p:spPr>
                      <a:xfrm>
                        <a:off x="16230600" y="7391399"/>
                        <a:ext cx="3810000" cy="3846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dirty="0">
                            <a:solidFill>
                              <a:srgbClr val="572D88"/>
                            </a:solidFill>
                            <a:ea typeface="Montserrat"/>
                            <a:cs typeface="Montserrat"/>
                            <a:sym typeface="Montserrat"/>
                          </a:rPr>
                          <a:t> </a:t>
                        </a:r>
                        <a:r>
                          <a:rPr lang="en" sz="1300" dirty="0">
                            <a:solidFill>
                              <a:srgbClr val="572D88"/>
                            </a:solidFill>
                            <a:ea typeface="Montserrat"/>
                            <a:cs typeface="Montserrat"/>
                            <a:sym typeface="Montserrat"/>
                          </a:rPr>
                          <a:t>UNDERGRADUATE &amp; INSTRUCTIONAL SERVICES (UIS)</a:t>
                        </a:r>
                        <a:r>
                          <a:rPr lang="en-US" sz="1300" dirty="0">
                            <a:solidFill>
                              <a:srgbClr val="572D88"/>
                            </a:solidFill>
                            <a:ea typeface="Montserrat"/>
                            <a:cs typeface="Montserrat"/>
                            <a:sym typeface="Montserrat"/>
                          </a:rPr>
                          <a:t> </a:t>
                        </a:r>
                        <a:endParaRPr sz="1300" dirty="0">
                          <a:solidFill>
                            <a:srgbClr val="572D88"/>
                          </a:solidFill>
                          <a:ea typeface="Montserrat"/>
                          <a:cs typeface="Montserrat"/>
                          <a:sym typeface="Montserrat"/>
                        </a:endParaRPr>
                      </a:p>
                    </p:txBody>
                  </p:sp>
                  <p:pic>
                    <p:nvPicPr>
                      <p:cNvPr id="117" name="Google Shape;94;p17" descr="&quot;&quot;"/>
                      <p:cNvPicPr preferRelativeResize="0"/>
                      <p:nvPr/>
                    </p:nvPicPr>
                    <p:blipFill>
                      <a:blip r:embed="rId14">
                        <a:alphaModFix/>
                      </a:blip>
                      <a:stretch>
                        <a:fillRect/>
                      </a:stretch>
                    </p:blipFill>
                    <p:spPr>
                      <a:xfrm>
                        <a:off x="16383000" y="7010400"/>
                        <a:ext cx="2971800" cy="387416"/>
                      </a:xfrm>
                      <a:prstGeom prst="rect">
                        <a:avLst/>
                      </a:prstGeom>
                      <a:noFill/>
                      <a:ln>
                        <a:noFill/>
                      </a:ln>
                    </p:spPr>
                  </p:pic>
                </p:grpSp>
                <p:grpSp>
                  <p:nvGrpSpPr>
                    <p:cNvPr id="48" name="Group 47"/>
                    <p:cNvGrpSpPr/>
                    <p:nvPr/>
                  </p:nvGrpSpPr>
                  <p:grpSpPr>
                    <a:xfrm>
                      <a:off x="16459200" y="7848599"/>
                      <a:ext cx="1087239" cy="1740902"/>
                      <a:chOff x="16459200" y="7848599"/>
                      <a:chExt cx="1087239" cy="1740902"/>
                    </a:xfrm>
                  </p:grpSpPr>
                  <p:pic>
                    <p:nvPicPr>
                      <p:cNvPr id="118" name="Google Shape;95;p17" descr="Michelle Demeter headshot."/>
                      <p:cNvPicPr preferRelativeResize="0"/>
                      <p:nvPr/>
                    </p:nvPicPr>
                    <p:blipFill>
                      <a:blip r:embed="rId15">
                        <a:alphaModFix/>
                      </a:blip>
                      <a:stretch>
                        <a:fillRect/>
                      </a:stretch>
                    </p:blipFill>
                    <p:spPr>
                      <a:xfrm>
                        <a:off x="16459200" y="7848599"/>
                        <a:ext cx="1087239" cy="1447800"/>
                      </a:xfrm>
                      <a:prstGeom prst="rect">
                        <a:avLst/>
                      </a:prstGeom>
                      <a:noFill/>
                      <a:ln>
                        <a:noFill/>
                      </a:ln>
                    </p:spPr>
                  </p:pic>
                  <p:sp>
                    <p:nvSpPr>
                      <p:cNvPr id="119" name="Google Shape;96;p17"/>
                      <p:cNvSpPr txBox="1"/>
                      <p:nvPr/>
                    </p:nvSpPr>
                    <p:spPr>
                      <a:xfrm>
                        <a:off x="16535400" y="9220199"/>
                        <a:ext cx="9906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ea typeface="Montserrat"/>
                            <a:cs typeface="Montserrat"/>
                            <a:sym typeface="Montserrat"/>
                          </a:rPr>
                          <a:t>Head of UIS</a:t>
                        </a:r>
                        <a:endParaRPr sz="1200" dirty="0">
                          <a:ea typeface="Montserrat"/>
                          <a:cs typeface="Montserrat"/>
                          <a:sym typeface="Montserrat"/>
                        </a:endParaRPr>
                      </a:p>
                    </p:txBody>
                  </p:sp>
                </p:grpSp>
                <p:grpSp>
                  <p:nvGrpSpPr>
                    <p:cNvPr id="50" name="Group 49"/>
                    <p:cNvGrpSpPr/>
                    <p:nvPr/>
                  </p:nvGrpSpPr>
                  <p:grpSpPr>
                    <a:xfrm>
                      <a:off x="18669000" y="7848599"/>
                      <a:ext cx="1143000" cy="1740902"/>
                      <a:chOff x="18669000" y="7848599"/>
                      <a:chExt cx="1143000" cy="1740902"/>
                    </a:xfrm>
                  </p:grpSpPr>
                  <p:pic>
                    <p:nvPicPr>
                      <p:cNvPr id="122" name="Google Shape;99;p17" descr="Lauren Kehoe headshot."/>
                      <p:cNvPicPr preferRelativeResize="0"/>
                      <p:nvPr/>
                    </p:nvPicPr>
                    <p:blipFill>
                      <a:blip r:embed="rId16">
                        <a:alphaModFix/>
                      </a:blip>
                      <a:stretch>
                        <a:fillRect/>
                      </a:stretch>
                    </p:blipFill>
                    <p:spPr>
                      <a:xfrm>
                        <a:off x="18669000" y="7848599"/>
                        <a:ext cx="990600" cy="1439252"/>
                      </a:xfrm>
                      <a:prstGeom prst="rect">
                        <a:avLst/>
                      </a:prstGeom>
                      <a:noFill/>
                      <a:ln>
                        <a:noFill/>
                      </a:ln>
                    </p:spPr>
                  </p:pic>
                  <p:sp>
                    <p:nvSpPr>
                      <p:cNvPr id="123" name="Google Shape;100;p17"/>
                      <p:cNvSpPr txBox="1"/>
                      <p:nvPr/>
                    </p:nvSpPr>
                    <p:spPr>
                      <a:xfrm>
                        <a:off x="18745200" y="9220199"/>
                        <a:ext cx="10668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ea typeface="Montserrat"/>
                            <a:cs typeface="Montserrat"/>
                            <a:sym typeface="Montserrat"/>
                          </a:rPr>
                          <a:t>UIS Librarian</a:t>
                        </a:r>
                        <a:endParaRPr sz="1200" dirty="0">
                          <a:ea typeface="Montserrat"/>
                          <a:cs typeface="Montserrat"/>
                          <a:sym typeface="Montserrat"/>
                        </a:endParaRPr>
                      </a:p>
                    </p:txBody>
                  </p:sp>
                </p:grpSp>
                <p:grpSp>
                  <p:nvGrpSpPr>
                    <p:cNvPr id="49" name="Group 48"/>
                    <p:cNvGrpSpPr/>
                    <p:nvPr/>
                  </p:nvGrpSpPr>
                  <p:grpSpPr>
                    <a:xfrm>
                      <a:off x="17602200" y="7848599"/>
                      <a:ext cx="1066800" cy="1740902"/>
                      <a:chOff x="17602200" y="7848599"/>
                      <a:chExt cx="1066800" cy="1740902"/>
                    </a:xfrm>
                  </p:grpSpPr>
                  <p:pic>
                    <p:nvPicPr>
                      <p:cNvPr id="121" name="Google Shape;98;p17" descr="Marybeth McCartin headshot."/>
                      <p:cNvPicPr preferRelativeResize="0"/>
                      <p:nvPr/>
                    </p:nvPicPr>
                    <p:blipFill>
                      <a:blip r:embed="rId17">
                        <a:alphaModFix/>
                      </a:blip>
                      <a:stretch>
                        <a:fillRect/>
                      </a:stretch>
                    </p:blipFill>
                    <p:spPr>
                      <a:xfrm>
                        <a:off x="17602200" y="7848599"/>
                        <a:ext cx="990600" cy="1454413"/>
                      </a:xfrm>
                      <a:prstGeom prst="rect">
                        <a:avLst/>
                      </a:prstGeom>
                      <a:noFill/>
                      <a:ln>
                        <a:noFill/>
                      </a:ln>
                    </p:spPr>
                  </p:pic>
                  <p:sp>
                    <p:nvSpPr>
                      <p:cNvPr id="124" name="Google Shape;101;p17"/>
                      <p:cNvSpPr txBox="1"/>
                      <p:nvPr/>
                    </p:nvSpPr>
                    <p:spPr>
                      <a:xfrm>
                        <a:off x="17678400" y="9220199"/>
                        <a:ext cx="9906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ea typeface="Montserrat"/>
                            <a:cs typeface="Montserrat"/>
                            <a:sym typeface="Montserrat"/>
                          </a:rPr>
                          <a:t>UIS Librarian</a:t>
                        </a:r>
                        <a:endParaRPr sz="1200" dirty="0">
                          <a:ea typeface="Montserrat"/>
                          <a:cs typeface="Montserrat"/>
                          <a:sym typeface="Montserrat"/>
                        </a:endParaRPr>
                      </a:p>
                    </p:txBody>
                  </p:sp>
                </p:grpSp>
              </p:grpSp>
              <p:grpSp>
                <p:nvGrpSpPr>
                  <p:cNvPr id="54" name="Group 53"/>
                  <p:cNvGrpSpPr/>
                  <p:nvPr/>
                </p:nvGrpSpPr>
                <p:grpSpPr>
                  <a:xfrm>
                    <a:off x="11734800" y="6781799"/>
                    <a:ext cx="3733800" cy="2916168"/>
                    <a:chOff x="11734800" y="6781799"/>
                    <a:chExt cx="3733800" cy="2916168"/>
                  </a:xfrm>
                </p:grpSpPr>
                <p:grpSp>
                  <p:nvGrpSpPr>
                    <p:cNvPr id="45" name="Group 44"/>
                    <p:cNvGrpSpPr/>
                    <p:nvPr/>
                  </p:nvGrpSpPr>
                  <p:grpSpPr>
                    <a:xfrm>
                      <a:off x="11734800" y="7772400"/>
                      <a:ext cx="1295400" cy="1925567"/>
                      <a:chOff x="11734800" y="7772400"/>
                      <a:chExt cx="1295400" cy="1925567"/>
                    </a:xfrm>
                  </p:grpSpPr>
                  <p:pic>
                    <p:nvPicPr>
                      <p:cNvPr id="112" name="Google Shape;89;p17" descr="College of Arts &amp; Sciences Dean headshot."/>
                      <p:cNvPicPr preferRelativeResize="0"/>
                      <p:nvPr/>
                    </p:nvPicPr>
                    <p:blipFill>
                      <a:blip r:embed="rId18">
                        <a:alphaModFix/>
                      </a:blip>
                      <a:stretch>
                        <a:fillRect/>
                      </a:stretch>
                    </p:blipFill>
                    <p:spPr>
                      <a:xfrm>
                        <a:off x="11811000" y="7772400"/>
                        <a:ext cx="1102058" cy="1447800"/>
                      </a:xfrm>
                      <a:prstGeom prst="rect">
                        <a:avLst/>
                      </a:prstGeom>
                      <a:noFill/>
                      <a:ln>
                        <a:noFill/>
                      </a:ln>
                    </p:spPr>
                  </p:pic>
                  <p:sp>
                    <p:nvSpPr>
                      <p:cNvPr id="114" name="Google Shape;91;p17"/>
                      <p:cNvSpPr txBox="1"/>
                      <p:nvPr/>
                    </p:nvSpPr>
                    <p:spPr>
                      <a:xfrm>
                        <a:off x="11734800" y="9143999"/>
                        <a:ext cx="12954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ea typeface="Montserrat"/>
                            <a:cs typeface="Montserrat"/>
                            <a:sym typeface="Montserrat"/>
                          </a:rPr>
                          <a:t>Assistant Dean Head of CCP</a:t>
                        </a:r>
                        <a:endParaRPr sz="1200" dirty="0">
                          <a:ea typeface="Montserrat"/>
                          <a:cs typeface="Montserrat"/>
                          <a:sym typeface="Montserrat"/>
                        </a:endParaRPr>
                      </a:p>
                    </p:txBody>
                  </p:sp>
                </p:grpSp>
                <p:grpSp>
                  <p:nvGrpSpPr>
                    <p:cNvPr id="46" name="Group 45"/>
                    <p:cNvGrpSpPr/>
                    <p:nvPr/>
                  </p:nvGrpSpPr>
                  <p:grpSpPr>
                    <a:xfrm>
                      <a:off x="12801600" y="7772399"/>
                      <a:ext cx="1447800" cy="1925568"/>
                      <a:chOff x="12801600" y="7772399"/>
                      <a:chExt cx="1447800" cy="1925568"/>
                    </a:xfrm>
                  </p:grpSpPr>
                  <p:pic>
                    <p:nvPicPr>
                      <p:cNvPr id="113" name="Google Shape;90;p17" descr="Cohorts student leader headshot."/>
                      <p:cNvPicPr preferRelativeResize="0"/>
                      <p:nvPr/>
                    </p:nvPicPr>
                    <p:blipFill>
                      <a:blip r:embed="rId19">
                        <a:alphaModFix/>
                      </a:blip>
                      <a:stretch>
                        <a:fillRect/>
                      </a:stretch>
                    </p:blipFill>
                    <p:spPr>
                      <a:xfrm>
                        <a:off x="12954000" y="7772399"/>
                        <a:ext cx="1126074" cy="1447800"/>
                      </a:xfrm>
                      <a:prstGeom prst="rect">
                        <a:avLst/>
                      </a:prstGeom>
                      <a:noFill/>
                      <a:ln>
                        <a:noFill/>
                      </a:ln>
                    </p:spPr>
                  </p:pic>
                  <p:sp>
                    <p:nvSpPr>
                      <p:cNvPr id="115" name="Google Shape;92;p17"/>
                      <p:cNvSpPr txBox="1"/>
                      <p:nvPr/>
                    </p:nvSpPr>
                    <p:spPr>
                      <a:xfrm>
                        <a:off x="12801600" y="9143999"/>
                        <a:ext cx="14478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ea typeface="Montserrat"/>
                            <a:cs typeface="Montserrat"/>
                            <a:sym typeface="Montserrat"/>
                          </a:rPr>
                          <a:t>Student Leader Captain  in CCP</a:t>
                        </a:r>
                        <a:endParaRPr sz="1200" dirty="0">
                          <a:ea typeface="Montserrat"/>
                          <a:cs typeface="Montserrat"/>
                          <a:sym typeface="Montserrat"/>
                        </a:endParaRPr>
                      </a:p>
                    </p:txBody>
                  </p:sp>
                </p:grpSp>
                <p:grpSp>
                  <p:nvGrpSpPr>
                    <p:cNvPr id="47" name="Group 46"/>
                    <p:cNvGrpSpPr/>
                    <p:nvPr/>
                  </p:nvGrpSpPr>
                  <p:grpSpPr>
                    <a:xfrm>
                      <a:off x="14097000" y="7772399"/>
                      <a:ext cx="1295400" cy="1925568"/>
                      <a:chOff x="14097000" y="7772399"/>
                      <a:chExt cx="1295400" cy="1925568"/>
                    </a:xfrm>
                  </p:grpSpPr>
                  <p:pic>
                    <p:nvPicPr>
                      <p:cNvPr id="125" name="Google Shape;102;p17" descr="Writing instructor headshot."/>
                      <p:cNvPicPr preferRelativeResize="0"/>
                      <p:nvPr/>
                    </p:nvPicPr>
                    <p:blipFill>
                      <a:blip r:embed="rId20">
                        <a:alphaModFix/>
                      </a:blip>
                      <a:stretch>
                        <a:fillRect/>
                      </a:stretch>
                    </p:blipFill>
                    <p:spPr>
                      <a:xfrm>
                        <a:off x="14173200" y="7772399"/>
                        <a:ext cx="1107141" cy="1447800"/>
                      </a:xfrm>
                      <a:prstGeom prst="rect">
                        <a:avLst/>
                      </a:prstGeom>
                      <a:noFill/>
                      <a:ln>
                        <a:noFill/>
                      </a:ln>
                    </p:spPr>
                  </p:pic>
                  <p:sp>
                    <p:nvSpPr>
                      <p:cNvPr id="126" name="Google Shape;103;p17"/>
                      <p:cNvSpPr txBox="1"/>
                      <p:nvPr/>
                    </p:nvSpPr>
                    <p:spPr>
                      <a:xfrm>
                        <a:off x="14097000" y="9143999"/>
                        <a:ext cx="12954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ea typeface="Montserrat"/>
                            <a:cs typeface="Montserrat"/>
                            <a:sym typeface="Montserrat"/>
                          </a:rPr>
                          <a:t>Prof. First Year Writing Program</a:t>
                        </a:r>
                        <a:endParaRPr sz="1200" dirty="0">
                          <a:ea typeface="Montserrat"/>
                          <a:cs typeface="Montserrat"/>
                          <a:sym typeface="Montserrat"/>
                        </a:endParaRPr>
                      </a:p>
                    </p:txBody>
                  </p:sp>
                </p:grpSp>
                <p:grpSp>
                  <p:nvGrpSpPr>
                    <p:cNvPr id="51" name="Group 50"/>
                    <p:cNvGrpSpPr/>
                    <p:nvPr/>
                  </p:nvGrpSpPr>
                  <p:grpSpPr>
                    <a:xfrm>
                      <a:off x="11811000" y="6781799"/>
                      <a:ext cx="3657600" cy="949674"/>
                      <a:chOff x="11811000" y="6781799"/>
                      <a:chExt cx="3657600" cy="949674"/>
                    </a:xfrm>
                  </p:grpSpPr>
                  <p:pic>
                    <p:nvPicPr>
                      <p:cNvPr id="127" name="Google Shape;104;p17" descr="NYU CAS logo."/>
                      <p:cNvPicPr preferRelativeResize="0"/>
                      <p:nvPr/>
                    </p:nvPicPr>
                    <p:blipFill>
                      <a:blip r:embed="rId5">
                        <a:alphaModFix/>
                      </a:blip>
                      <a:stretch>
                        <a:fillRect/>
                      </a:stretch>
                    </p:blipFill>
                    <p:spPr>
                      <a:xfrm>
                        <a:off x="11811000" y="6781799"/>
                        <a:ext cx="949674" cy="949674"/>
                      </a:xfrm>
                      <a:prstGeom prst="rect">
                        <a:avLst/>
                      </a:prstGeom>
                      <a:noFill/>
                      <a:ln>
                        <a:noFill/>
                      </a:ln>
                    </p:spPr>
                  </p:pic>
                  <p:sp>
                    <p:nvSpPr>
                      <p:cNvPr id="128" name="Google Shape;105;p17"/>
                      <p:cNvSpPr txBox="1"/>
                      <p:nvPr/>
                    </p:nvSpPr>
                    <p:spPr>
                      <a:xfrm>
                        <a:off x="12801600" y="6934199"/>
                        <a:ext cx="2667000" cy="738633"/>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rgbClr val="572D88"/>
                            </a:solidFill>
                            <a:latin typeface="Montserrat"/>
                            <a:ea typeface="Montserrat"/>
                            <a:cs typeface="Montserrat"/>
                            <a:sym typeface="Montserrat"/>
                          </a:rPr>
                          <a:t>COLLEGE COHORT PROGRAM </a:t>
                        </a:r>
                        <a:endParaRPr sz="1800" b="1" dirty="0">
                          <a:solidFill>
                            <a:srgbClr val="572D88"/>
                          </a:solidFill>
                          <a:latin typeface="Montserrat"/>
                          <a:ea typeface="Montserrat"/>
                          <a:cs typeface="Montserrat"/>
                          <a:sym typeface="Montserrat"/>
                        </a:endParaRPr>
                      </a:p>
                    </p:txBody>
                  </p:sp>
                </p:grpSp>
              </p:grpSp>
              <p:sp>
                <p:nvSpPr>
                  <p:cNvPr id="138" name="TextBox 137"/>
                  <p:cNvSpPr txBox="1"/>
                  <p:nvPr/>
                </p:nvSpPr>
                <p:spPr>
                  <a:xfrm>
                    <a:off x="11811000" y="9906000"/>
                    <a:ext cx="8305800" cy="2554545"/>
                  </a:xfrm>
                  <a:prstGeom prst="rect">
                    <a:avLst/>
                  </a:prstGeom>
                  <a:noFill/>
                </p:spPr>
                <p:txBody>
                  <a:bodyPr wrap="square" rtlCol="0">
                    <a:spAutoFit/>
                  </a:bodyPr>
                  <a:lstStyle/>
                  <a:p>
                    <a:pPr lvl="0"/>
                    <a:r>
                      <a:rPr lang="en" sz="3200" dirty="0"/>
                      <a:t>The Library has been working with the Cohorts program since 2012. Each year the librarians in UIS collaborate with a team in CAS to review and revise the library component, informed by the previous year’s assessment data.</a:t>
                    </a:r>
                  </a:p>
                </p:txBody>
              </p:sp>
            </p:grpSp>
            <p:grpSp>
              <p:nvGrpSpPr>
                <p:cNvPr id="61" name="Group 60"/>
                <p:cNvGrpSpPr/>
                <p:nvPr/>
              </p:nvGrpSpPr>
              <p:grpSpPr>
                <a:xfrm>
                  <a:off x="20726400" y="5715000"/>
                  <a:ext cx="11506200" cy="7161788"/>
                  <a:chOff x="20726400" y="5715000"/>
                  <a:chExt cx="11506200" cy="7161788"/>
                </a:xfrm>
              </p:grpSpPr>
              <p:sp>
                <p:nvSpPr>
                  <p:cNvPr id="179" name="Google Shape;88;p17"/>
                  <p:cNvSpPr txBox="1">
                    <a:spLocks/>
                  </p:cNvSpPr>
                  <p:nvPr/>
                </p:nvSpPr>
                <p:spPr>
                  <a:xfrm>
                    <a:off x="24765000" y="5715000"/>
                    <a:ext cx="3276600" cy="11430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spcBef>
                        <a:spcPts val="0"/>
                      </a:spcBef>
                    </a:pPr>
                    <a:r>
                      <a:rPr lang="en" sz="3500" dirty="0">
                        <a:latin typeface="+mn-lt"/>
                      </a:rPr>
                      <a:t>SCALABILITY</a:t>
                    </a:r>
                  </a:p>
                </p:txBody>
              </p:sp>
              <p:sp>
                <p:nvSpPr>
                  <p:cNvPr id="190" name="TextBox 189"/>
                  <p:cNvSpPr txBox="1"/>
                  <p:nvPr/>
                </p:nvSpPr>
                <p:spPr>
                  <a:xfrm>
                    <a:off x="20726400" y="9829800"/>
                    <a:ext cx="11430000" cy="3046988"/>
                  </a:xfrm>
                  <a:prstGeom prst="rect">
                    <a:avLst/>
                  </a:prstGeom>
                  <a:noFill/>
                </p:spPr>
                <p:txBody>
                  <a:bodyPr wrap="square" rtlCol="0">
                    <a:spAutoFit/>
                  </a:bodyPr>
                  <a:lstStyle/>
                  <a:p>
                    <a:r>
                      <a:rPr lang="en" sz="3200" spc="-50" dirty="0"/>
                      <a:t>Covering so many Cohorts sessions at a busy time of the semester is challenging. Most sessions fall to the library’s Core Instruction Team, but a handful of subject librarians pitch in to teach some sections. </a:t>
                    </a:r>
                    <a:r>
                      <a:rPr lang="en-US" sz="3200" spc="-50" dirty="0"/>
                      <a:t>UIS and CAS work together to design a complete “plug-and-play” lesson plan, which greatly minimizes library instructors’ prep time and keeps content consistent across all sections. </a:t>
                    </a:r>
                    <a:endParaRPr lang="en" sz="3200" spc="-50" dirty="0"/>
                  </a:p>
                </p:txBody>
              </p:sp>
              <p:grpSp>
                <p:nvGrpSpPr>
                  <p:cNvPr id="57" name="Group 56"/>
                  <p:cNvGrpSpPr/>
                  <p:nvPr/>
                </p:nvGrpSpPr>
                <p:grpSpPr>
                  <a:xfrm>
                    <a:off x="29108400" y="5791200"/>
                    <a:ext cx="3124200" cy="3929880"/>
                    <a:chOff x="29108400" y="5791200"/>
                    <a:chExt cx="3124200" cy="3929880"/>
                  </a:xfrm>
                </p:grpSpPr>
                <p:pic>
                  <p:nvPicPr>
                    <p:cNvPr id="192" name="Google Shape;137;p19" descr="&quot;&quot;"/>
                    <p:cNvPicPr preferRelativeResize="0"/>
                    <p:nvPr/>
                  </p:nvPicPr>
                  <p:blipFill>
                    <a:blip r:embed="rId21">
                      <a:alphaModFix/>
                    </a:blip>
                    <a:stretch>
                      <a:fillRect/>
                    </a:stretch>
                  </p:blipFill>
                  <p:spPr>
                    <a:xfrm>
                      <a:off x="30123388" y="6981502"/>
                      <a:ext cx="2109212" cy="2739578"/>
                    </a:xfrm>
                    <a:prstGeom prst="rect">
                      <a:avLst/>
                    </a:prstGeom>
                    <a:noFill/>
                    <a:ln w="9525" cap="flat" cmpd="sng">
                      <a:solidFill>
                        <a:srgbClr val="BFBFBF"/>
                      </a:solidFill>
                      <a:prstDash val="solid"/>
                      <a:round/>
                      <a:headEnd type="none" w="sm" len="sm"/>
                      <a:tailEnd type="none" w="sm" len="sm"/>
                    </a:ln>
                  </p:spPr>
                </p:pic>
                <p:pic>
                  <p:nvPicPr>
                    <p:cNvPr id="193" name="Google Shape;138;p19" descr="&quot;&quot;"/>
                    <p:cNvPicPr preferRelativeResize="0"/>
                    <p:nvPr/>
                  </p:nvPicPr>
                  <p:blipFill>
                    <a:blip r:embed="rId22">
                      <a:alphaModFix/>
                    </a:blip>
                    <a:stretch>
                      <a:fillRect/>
                    </a:stretch>
                  </p:blipFill>
                  <p:spPr>
                    <a:xfrm>
                      <a:off x="29794200" y="6553200"/>
                      <a:ext cx="2188385" cy="2842460"/>
                    </a:xfrm>
                    <a:prstGeom prst="rect">
                      <a:avLst/>
                    </a:prstGeom>
                    <a:noFill/>
                    <a:ln w="9525" cap="flat" cmpd="sng">
                      <a:solidFill>
                        <a:srgbClr val="BFBFBF"/>
                      </a:solidFill>
                      <a:prstDash val="solid"/>
                      <a:round/>
                      <a:headEnd type="none" w="sm" len="sm"/>
                      <a:tailEnd type="none" w="sm" len="sm"/>
                    </a:ln>
                  </p:spPr>
                </p:pic>
                <p:pic>
                  <p:nvPicPr>
                    <p:cNvPr id="194" name="Google Shape;139;p19" descr="&quot;&quot;"/>
                    <p:cNvPicPr preferRelativeResize="0"/>
                    <p:nvPr/>
                  </p:nvPicPr>
                  <p:blipFill>
                    <a:blip r:embed="rId23">
                      <a:alphaModFix/>
                    </a:blip>
                    <a:stretch>
                      <a:fillRect/>
                    </a:stretch>
                  </p:blipFill>
                  <p:spPr>
                    <a:xfrm>
                      <a:off x="29453865" y="6123096"/>
                      <a:ext cx="2321535" cy="3015411"/>
                    </a:xfrm>
                    <a:prstGeom prst="rect">
                      <a:avLst/>
                    </a:prstGeom>
                    <a:noFill/>
                    <a:ln w="9525" cap="flat" cmpd="sng">
                      <a:solidFill>
                        <a:srgbClr val="BFBFBF"/>
                      </a:solidFill>
                      <a:prstDash val="solid"/>
                      <a:round/>
                      <a:headEnd type="none" w="sm" len="sm"/>
                      <a:tailEnd type="none" w="sm" len="sm"/>
                    </a:ln>
                  </p:spPr>
                </p:pic>
                <p:pic>
                  <p:nvPicPr>
                    <p:cNvPr id="195" name="Google Shape;140;p19" descr="&quot;&quot;"/>
                    <p:cNvPicPr preferRelativeResize="0"/>
                    <p:nvPr/>
                  </p:nvPicPr>
                  <p:blipFill>
                    <a:blip r:embed="rId24">
                      <a:alphaModFix/>
                    </a:blip>
                    <a:stretch>
                      <a:fillRect/>
                    </a:stretch>
                  </p:blipFill>
                  <p:spPr>
                    <a:xfrm>
                      <a:off x="29108400" y="5791200"/>
                      <a:ext cx="2362200" cy="3068274"/>
                    </a:xfrm>
                    <a:prstGeom prst="rect">
                      <a:avLst/>
                    </a:prstGeom>
                    <a:noFill/>
                    <a:ln w="9525" cap="flat" cmpd="sng">
                      <a:solidFill>
                        <a:schemeClr val="bg1">
                          <a:lumMod val="75000"/>
                        </a:schemeClr>
                      </a:solidFill>
                      <a:prstDash val="solid"/>
                      <a:round/>
                      <a:headEnd type="none" w="sm" len="sm"/>
                      <a:tailEnd type="none" w="sm" len="sm"/>
                    </a:ln>
                  </p:spPr>
                </p:pic>
              </p:grpSp>
              <p:grpSp>
                <p:nvGrpSpPr>
                  <p:cNvPr id="60" name="Group 59"/>
                  <p:cNvGrpSpPr/>
                  <p:nvPr/>
                </p:nvGrpSpPr>
                <p:grpSpPr>
                  <a:xfrm>
                    <a:off x="20878800" y="6324600"/>
                    <a:ext cx="7772400" cy="3471923"/>
                    <a:chOff x="20878800" y="6324600"/>
                    <a:chExt cx="7772400" cy="3471923"/>
                  </a:xfrm>
                </p:grpSpPr>
                <p:grpSp>
                  <p:nvGrpSpPr>
                    <p:cNvPr id="58" name="Group 57"/>
                    <p:cNvGrpSpPr/>
                    <p:nvPr/>
                  </p:nvGrpSpPr>
                  <p:grpSpPr>
                    <a:xfrm>
                      <a:off x="24688800" y="6934200"/>
                      <a:ext cx="3962400" cy="2862323"/>
                      <a:chOff x="24688800" y="6934200"/>
                      <a:chExt cx="3962400" cy="2862323"/>
                    </a:xfrm>
                  </p:grpSpPr>
                  <p:cxnSp>
                    <p:nvCxnSpPr>
                      <p:cNvPr id="250" name="Straight Arrow Connector 249" descr="&quot;&quot;"/>
                      <p:cNvCxnSpPr/>
                      <p:nvPr/>
                    </p:nvCxnSpPr>
                    <p:spPr>
                      <a:xfrm flipH="1">
                        <a:off x="24688800" y="7162800"/>
                        <a:ext cx="381000" cy="0"/>
                      </a:xfrm>
                      <a:prstGeom prst="straightConnector1">
                        <a:avLst/>
                      </a:prstGeom>
                      <a:ln w="3175" cmpd="sng">
                        <a:solidFill>
                          <a:schemeClr val="bg1">
                            <a:lumMod val="50000"/>
                          </a:schemeClr>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198" name="TextBox 197"/>
                      <p:cNvSpPr txBox="1"/>
                      <p:nvPr/>
                    </p:nvSpPr>
                    <p:spPr>
                      <a:xfrm>
                        <a:off x="25069800" y="6934200"/>
                        <a:ext cx="3581400" cy="2862323"/>
                      </a:xfrm>
                      <a:prstGeom prst="rect">
                        <a:avLst/>
                      </a:prstGeom>
                      <a:noFill/>
                    </p:spPr>
                    <p:txBody>
                      <a:bodyPr wrap="square" rtlCol="0">
                        <a:spAutoFit/>
                      </a:bodyPr>
                      <a:lstStyle/>
                      <a:p>
                        <a:r>
                          <a:rPr lang="en-US" sz="1800" b="1" dirty="0">
                            <a:solidFill>
                              <a:srgbClr val="3D1879"/>
                            </a:solidFill>
                          </a:rPr>
                          <a:t>Cohorts by the numbers</a:t>
                        </a:r>
                        <a:r>
                          <a:rPr lang="en-US" sz="1800" b="1" dirty="0"/>
                          <a:t>: </a:t>
                        </a:r>
                        <a:r>
                          <a:rPr lang="en-US" sz="1800" dirty="0"/>
                          <a:t>We cover 50 sections in 10 days, taught by Core Instruction Team (3 UIS librarians + 5 reference/instruction associates) and 6 subject-specialists. </a:t>
                        </a:r>
                      </a:p>
                      <a:p>
                        <a:endParaRPr lang="en-US" sz="1800" dirty="0"/>
                      </a:p>
                      <a:p>
                        <a:r>
                          <a:rPr lang="en" sz="1800" dirty="0">
                            <a:solidFill>
                              <a:srgbClr val="3D1879"/>
                            </a:solidFill>
                          </a:rPr>
                          <a:t>A </a:t>
                        </a:r>
                        <a:r>
                          <a:rPr lang="en-US" sz="1800" dirty="0">
                            <a:solidFill>
                              <a:srgbClr val="3D1879"/>
                            </a:solidFill>
                          </a:rPr>
                          <a:t>“</a:t>
                        </a:r>
                        <a:r>
                          <a:rPr lang="en" sz="1800" b="1" dirty="0">
                            <a:solidFill>
                              <a:srgbClr val="3D1879"/>
                            </a:solidFill>
                          </a:rPr>
                          <a:t>plug-and-play</a:t>
                        </a:r>
                        <a:r>
                          <a:rPr lang="en-US" sz="1800" dirty="0">
                            <a:solidFill>
                              <a:srgbClr val="3D1879"/>
                            </a:solidFill>
                          </a:rPr>
                          <a:t>”</a:t>
                        </a:r>
                        <a:r>
                          <a:rPr lang="en" sz="1800" b="1" dirty="0">
                            <a:solidFill>
                              <a:srgbClr val="3D1879"/>
                            </a:solidFill>
                          </a:rPr>
                          <a:t> lesson plan </a:t>
                        </a:r>
                        <a:r>
                          <a:rPr lang="en-US" sz="1800" dirty="0"/>
                          <a:t>provides library instructors with complete, step-by-step guidance.</a:t>
                        </a:r>
                        <a:endParaRPr lang="en" sz="1800" dirty="0"/>
                      </a:p>
                      <a:p>
                        <a:endParaRPr lang="en-US" sz="1800" dirty="0"/>
                      </a:p>
                    </p:txBody>
                  </p:sp>
                </p:grpSp>
                <p:grpSp>
                  <p:nvGrpSpPr>
                    <p:cNvPr id="59" name="Group 58"/>
                    <p:cNvGrpSpPr/>
                    <p:nvPr/>
                  </p:nvGrpSpPr>
                  <p:grpSpPr>
                    <a:xfrm>
                      <a:off x="20878800" y="6324600"/>
                      <a:ext cx="3819777" cy="3242733"/>
                      <a:chOff x="20878800" y="6324600"/>
                      <a:chExt cx="3819777" cy="3242733"/>
                    </a:xfrm>
                  </p:grpSpPr>
                  <p:pic>
                    <p:nvPicPr>
                      <p:cNvPr id="171" name="Google Shape;115;p18" descr="&quot;&quot;"/>
                      <p:cNvPicPr preferRelativeResize="0"/>
                      <p:nvPr/>
                    </p:nvPicPr>
                    <p:blipFill>
                      <a:blip r:embed="rId25">
                        <a:alphaModFix/>
                      </a:blip>
                      <a:stretch>
                        <a:fillRect/>
                      </a:stretch>
                    </p:blipFill>
                    <p:spPr>
                      <a:xfrm>
                        <a:off x="20878800" y="6324600"/>
                        <a:ext cx="1455525" cy="470250"/>
                      </a:xfrm>
                      <a:prstGeom prst="rect">
                        <a:avLst/>
                      </a:prstGeom>
                      <a:noFill/>
                      <a:ln>
                        <a:noFill/>
                      </a:ln>
                    </p:spPr>
                  </p:pic>
                  <p:pic>
                    <p:nvPicPr>
                      <p:cNvPr id="420" name="Picture 419" descr="Calenda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0878800" y="6858000"/>
                        <a:ext cx="3819777" cy="2709333"/>
                      </a:xfrm>
                      <a:prstGeom prst="rect">
                        <a:avLst/>
                      </a:prstGeom>
                    </p:spPr>
                  </p:pic>
                </p:grpSp>
              </p:grpSp>
            </p:grpSp>
          </p:grpSp>
          <p:cxnSp>
            <p:nvCxnSpPr>
              <p:cNvPr id="153" name="Google Shape;118;p18" descr="&quot;&quot;"/>
              <p:cNvCxnSpPr/>
              <p:nvPr/>
            </p:nvCxnSpPr>
            <p:spPr>
              <a:xfrm>
                <a:off x="20345400" y="5867400"/>
                <a:ext cx="0" cy="6934200"/>
              </a:xfrm>
              <a:prstGeom prst="straightConnector1">
                <a:avLst/>
              </a:prstGeom>
              <a:noFill/>
              <a:ln w="9525" cap="flat" cmpd="sng">
                <a:solidFill>
                  <a:schemeClr val="bg1">
                    <a:lumMod val="65000"/>
                  </a:schemeClr>
                </a:solidFill>
                <a:prstDash val="solid"/>
                <a:round/>
                <a:headEnd type="none" w="med" len="med"/>
                <a:tailEnd type="none" w="med" len="med"/>
              </a:ln>
            </p:spPr>
          </p:cxnSp>
        </p:grpSp>
        <p:cxnSp>
          <p:nvCxnSpPr>
            <p:cNvPr id="252" name="Straight Arrow Connector 251"/>
            <p:cNvCxnSpPr/>
            <p:nvPr/>
          </p:nvCxnSpPr>
          <p:spPr>
            <a:xfrm>
              <a:off x="28270200" y="9067800"/>
              <a:ext cx="838200" cy="0"/>
            </a:xfrm>
            <a:prstGeom prst="straightConnector1">
              <a:avLst/>
            </a:prstGeom>
            <a:ln w="3175" cmpd="sng">
              <a:solidFill>
                <a:schemeClr val="bg1">
                  <a:lumMod val="50000"/>
                </a:schemeClr>
              </a:solidFill>
              <a:prstDash val="dot"/>
              <a:tailEnd type="arrow"/>
            </a:ln>
          </p:spPr>
          <p:style>
            <a:lnRef idx="2">
              <a:schemeClr val="accent1"/>
            </a:lnRef>
            <a:fillRef idx="0">
              <a:schemeClr val="accent1"/>
            </a:fillRef>
            <a:effectRef idx="1">
              <a:schemeClr val="accent1"/>
            </a:effectRef>
            <a:fontRef idx="minor">
              <a:schemeClr val="tx1"/>
            </a:fontRef>
          </p:style>
        </p:cxnSp>
      </p:grpSp>
      <p:grpSp>
        <p:nvGrpSpPr>
          <p:cNvPr id="30" name="Current Iteration Highlights" descr="&quot;&quot;"/>
          <p:cNvGrpSpPr/>
          <p:nvPr/>
        </p:nvGrpSpPr>
        <p:grpSpPr>
          <a:xfrm>
            <a:off x="33451800" y="4800600"/>
            <a:ext cx="9220200" cy="23698200"/>
            <a:chOff x="33451800" y="4800600"/>
            <a:chExt cx="9220200" cy="23698200"/>
          </a:xfrm>
        </p:grpSpPr>
        <p:grpSp>
          <p:nvGrpSpPr>
            <p:cNvPr id="26" name="Group 25"/>
            <p:cNvGrpSpPr/>
            <p:nvPr/>
          </p:nvGrpSpPr>
          <p:grpSpPr>
            <a:xfrm>
              <a:off x="33451800" y="4800600"/>
              <a:ext cx="9144000" cy="23698200"/>
              <a:chOff x="33451800" y="4800600"/>
              <a:chExt cx="9144000" cy="23698200"/>
            </a:xfrm>
          </p:grpSpPr>
          <p:sp>
            <p:nvSpPr>
              <p:cNvPr id="20" name="Rectangle 19"/>
              <p:cNvSpPr/>
              <p:nvPr/>
            </p:nvSpPr>
            <p:spPr>
              <a:xfrm>
                <a:off x="33451800" y="4800600"/>
                <a:ext cx="9144000" cy="685800"/>
              </a:xfrm>
              <a:prstGeom prst="rect">
                <a:avLst/>
              </a:prstGeom>
              <a:solidFill>
                <a:srgbClr val="663D94"/>
              </a:solidFill>
              <a:ln w="12700">
                <a:solidFill>
                  <a:srgbClr val="663D94"/>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accent3">
                        <a:lumMod val="20000"/>
                        <a:lumOff val="80000"/>
                      </a:schemeClr>
                    </a:solidFill>
                  </a:rPr>
                  <a:t>Current Iteration Highlights</a:t>
                </a:r>
              </a:p>
            </p:txBody>
          </p:sp>
          <p:sp>
            <p:nvSpPr>
              <p:cNvPr id="394" name="Rectangle 393" descr="&quot;&quot;"/>
              <p:cNvSpPr/>
              <p:nvPr/>
            </p:nvSpPr>
            <p:spPr>
              <a:xfrm>
                <a:off x="33451800" y="4800600"/>
                <a:ext cx="9144000" cy="23698200"/>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descr="&quot;&quot;"/>
            <p:cNvGrpSpPr/>
            <p:nvPr/>
          </p:nvGrpSpPr>
          <p:grpSpPr>
            <a:xfrm>
              <a:off x="33528000" y="17526000"/>
              <a:ext cx="9144000" cy="10867013"/>
              <a:chOff x="33528000" y="17526000"/>
              <a:chExt cx="9144000" cy="10867013"/>
            </a:xfrm>
          </p:grpSpPr>
          <p:sp>
            <p:nvSpPr>
              <p:cNvPr id="396" name="Google Shape;88;p17"/>
              <p:cNvSpPr txBox="1">
                <a:spLocks/>
              </p:cNvSpPr>
              <p:nvPr/>
            </p:nvSpPr>
            <p:spPr>
              <a:xfrm>
                <a:off x="34975800" y="17526000"/>
                <a:ext cx="6248400" cy="7620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spcBef>
                    <a:spcPts val="0"/>
                  </a:spcBef>
                </a:pPr>
                <a:r>
                  <a:rPr lang="en" sz="3500" dirty="0">
                    <a:latin typeface="+mn-lt"/>
                  </a:rPr>
                  <a:t>ACCESSIBILITY IMPROVEMENTS</a:t>
                </a:r>
              </a:p>
            </p:txBody>
          </p:sp>
          <p:pic>
            <p:nvPicPr>
              <p:cNvPr id="419" name="Picture 418" descr="Accessibility icon."/>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604200" y="18440400"/>
                <a:ext cx="1981200" cy="2001520"/>
              </a:xfrm>
              <a:prstGeom prst="rect">
                <a:avLst/>
              </a:prstGeom>
            </p:spPr>
          </p:pic>
          <p:sp>
            <p:nvSpPr>
              <p:cNvPr id="421" name="TextBox 420"/>
              <p:cNvSpPr txBox="1"/>
              <p:nvPr/>
            </p:nvSpPr>
            <p:spPr>
              <a:xfrm>
                <a:off x="33528000" y="20421600"/>
                <a:ext cx="9144000" cy="7971413"/>
              </a:xfrm>
              <a:prstGeom prst="rect">
                <a:avLst/>
              </a:prstGeom>
              <a:noFill/>
            </p:spPr>
            <p:txBody>
              <a:bodyPr wrap="square" rtlCol="0">
                <a:spAutoFit/>
              </a:bodyPr>
              <a:lstStyle/>
              <a:p>
                <a:r>
                  <a:rPr lang="en-US" sz="3200" dirty="0"/>
                  <a:t>Accessibility &amp; Accommodations Librarian added tour details that highlighted services and resources for individuals with disabilities − including identifying accessible restrooms, how to request that an item be pulled from the shelf, stopping at the adaptive technology labs, and distributing paper copies of the tour script. With the transition to the virtual environment, accessibility remained important. The Google Slides presentation was formatted for optimal accessibility, all cohort leaders were encouraged to share the slides with the students so they could follow along on their own screens, and image descriptions were provided for the visual elements of the presentation. Since the lesson centered around a visual exercise, accessible alternatives were available if students needed to access another format.  </a:t>
                </a:r>
                <a:endParaRPr lang="en-US" sz="3200" dirty="0">
                  <a:effectLst/>
                </a:endParaRPr>
              </a:p>
            </p:txBody>
          </p:sp>
          <p:sp>
            <p:nvSpPr>
              <p:cNvPr id="423" name="TextBox 422"/>
              <p:cNvSpPr txBox="1"/>
              <p:nvPr/>
            </p:nvSpPr>
            <p:spPr>
              <a:xfrm>
                <a:off x="35661600" y="18440400"/>
                <a:ext cx="6858000" cy="2062103"/>
              </a:xfrm>
              <a:prstGeom prst="rect">
                <a:avLst/>
              </a:prstGeom>
              <a:noFill/>
            </p:spPr>
            <p:txBody>
              <a:bodyPr wrap="square" rtlCol="0">
                <a:spAutoFit/>
              </a:bodyPr>
              <a:lstStyle/>
              <a:p>
                <a:r>
                  <a:rPr lang="en-US" sz="3200" dirty="0"/>
                  <a:t>Incorporating more accessibility practices into Cohorts has been a priority since 2019.  When planning the physical library tours for Cohorts, the</a:t>
                </a:r>
              </a:p>
            </p:txBody>
          </p:sp>
        </p:grpSp>
        <p:grpSp>
          <p:nvGrpSpPr>
            <p:cNvPr id="15" name="Group 14" descr="&quot;&quot;"/>
            <p:cNvGrpSpPr/>
            <p:nvPr/>
          </p:nvGrpSpPr>
          <p:grpSpPr>
            <a:xfrm>
              <a:off x="33451800" y="5715000"/>
              <a:ext cx="9144000" cy="11743147"/>
              <a:chOff x="33451800" y="5715000"/>
              <a:chExt cx="9144000" cy="11743147"/>
            </a:xfrm>
          </p:grpSpPr>
          <p:grpSp>
            <p:nvGrpSpPr>
              <p:cNvPr id="400" name="Group 399"/>
              <p:cNvGrpSpPr/>
              <p:nvPr/>
            </p:nvGrpSpPr>
            <p:grpSpPr>
              <a:xfrm>
                <a:off x="33756600" y="6858000"/>
                <a:ext cx="8610600" cy="3224400"/>
                <a:chOff x="33756600" y="7082195"/>
                <a:chExt cx="8610600" cy="3224400"/>
              </a:xfrm>
            </p:grpSpPr>
            <p:pic>
              <p:nvPicPr>
                <p:cNvPr id="397" name="Google Shape;129;p19" descr="This is a color photograph with three men in track suits standing near each other. Two men, American sprinters Tommie Smith (center) and John Carlos (right), are black and have one arm raised in a black-gloved fist. The third man, Australian Peter Norman (lefty),  is white and is not raising his hand. Each athlete is wearing a medal around their necks. The two black men are wearing jackets that have the letters USA on them. This photo was taken during the awards ceremony for the 200m at the 1968 Summer Olympics in Mexico City, Mexico. " title="1968 Olympics Photo"/>
                <p:cNvPicPr preferRelativeResize="0"/>
                <p:nvPr/>
              </p:nvPicPr>
              <p:blipFill>
                <a:blip r:embed="rId10">
                  <a:alphaModFix/>
                </a:blip>
                <a:stretch>
                  <a:fillRect/>
                </a:stretch>
              </p:blipFill>
              <p:spPr>
                <a:xfrm>
                  <a:off x="33756600" y="7086600"/>
                  <a:ext cx="2514600" cy="3219995"/>
                </a:xfrm>
                <a:prstGeom prst="rect">
                  <a:avLst/>
                </a:prstGeom>
                <a:noFill/>
                <a:ln>
                  <a:noFill/>
                </a:ln>
              </p:spPr>
            </p:pic>
            <p:pic>
              <p:nvPicPr>
                <p:cNvPr id="398" name="Google Shape;131;p19" descr="Mentiemeter poll asking students to respond to: &quot;What questions come to mind when looking at this image [1968 Olympics]?&quot;  Studente responses include: &quot;Why isn't the white man raishing his arm?&quot; &quot;Relationship between athletes and advocacy.&quot; &quot;How did the civil rights movement impact sports?&quot; &quot;What events lead to the need for protest on the global stage?&quot; &quot;What was the racial climate like during the 1960 Olympics?&quot; And, &quot;How has the BLM movement evolved over time?&quot;" title="Mentiemeter session response"/>
                <p:cNvPicPr preferRelativeResize="0"/>
                <p:nvPr/>
              </p:nvPicPr>
              <p:blipFill>
                <a:blip r:embed="rId8">
                  <a:alphaModFix/>
                </a:blip>
                <a:stretch>
                  <a:fillRect/>
                </a:stretch>
              </p:blipFill>
              <p:spPr>
                <a:xfrm>
                  <a:off x="36347400" y="7082195"/>
                  <a:ext cx="6019800" cy="3209867"/>
                </a:xfrm>
                <a:prstGeom prst="rect">
                  <a:avLst/>
                </a:prstGeom>
                <a:noFill/>
                <a:ln w="9525" cap="flat" cmpd="sng">
                  <a:solidFill>
                    <a:srgbClr val="B7B7B7"/>
                  </a:solidFill>
                  <a:prstDash val="solid"/>
                  <a:round/>
                  <a:headEnd type="none" w="sm" len="sm"/>
                  <a:tailEnd type="none" w="sm" len="sm"/>
                </a:ln>
              </p:spPr>
            </p:pic>
          </p:grpSp>
          <p:sp>
            <p:nvSpPr>
              <p:cNvPr id="404" name="Google Shape;88;p17"/>
              <p:cNvSpPr txBox="1">
                <a:spLocks/>
              </p:cNvSpPr>
              <p:nvPr/>
            </p:nvSpPr>
            <p:spPr>
              <a:xfrm>
                <a:off x="35737800" y="5715000"/>
                <a:ext cx="5791200" cy="1219200"/>
              </a:xfrm>
              <a:prstGeom prst="rect">
                <a:avLst/>
              </a:prstGeom>
            </p:spPr>
            <p:txBody>
              <a:bodyPr spcFirstLastPara="1" vert="horz" wrap="square" lIns="91425" tIns="91425" rIns="91425" bIns="91425" rtlCol="0" anchor="t" anchorCtr="0">
                <a:noAutofit/>
              </a:bodyPr>
              <a:lstStyle>
                <a:lvl1pPr algn="ctr" defTabSz="3291279" rtl="0" eaLnBrk="1" latinLnBrk="0" hangingPunct="1">
                  <a:spcBef>
                    <a:spcPct val="0"/>
                  </a:spcBef>
                  <a:buNone/>
                  <a:defRPr sz="6000" kern="1200">
                    <a:solidFill>
                      <a:schemeClr val="tx1"/>
                    </a:solidFill>
                    <a:latin typeface="+mj-lt"/>
                    <a:ea typeface="+mj-ea"/>
                    <a:cs typeface="+mj-cs"/>
                  </a:defRPr>
                </a:lvl1pPr>
              </a:lstStyle>
              <a:p>
                <a:pPr>
                  <a:spcBef>
                    <a:spcPts val="0"/>
                  </a:spcBef>
                </a:pPr>
                <a:r>
                  <a:rPr lang="en" sz="3500" dirty="0">
                    <a:latin typeface="+mn-lt"/>
                  </a:rPr>
                  <a:t>IDBEA ELEMENTS</a:t>
                </a:r>
              </a:p>
              <a:p>
                <a:pPr>
                  <a:spcBef>
                    <a:spcPts val="0"/>
                  </a:spcBef>
                </a:pPr>
                <a:r>
                  <a:rPr lang="en" sz="1600" dirty="0">
                    <a:latin typeface="+mn-lt"/>
                  </a:rPr>
                  <a:t>INCLUSION, DIVERSITY, BELONGING, EQUITY, ACCESSIBILITY</a:t>
                </a:r>
              </a:p>
            </p:txBody>
          </p:sp>
          <p:sp>
            <p:nvSpPr>
              <p:cNvPr id="432" name="Text Box 191"/>
              <p:cNvSpPr txBox="1">
                <a:spLocks noChangeArrowheads="1"/>
              </p:cNvSpPr>
              <p:nvPr/>
            </p:nvSpPr>
            <p:spPr bwMode="auto">
              <a:xfrm>
                <a:off x="33451800" y="10287000"/>
                <a:ext cx="9144000" cy="7171147"/>
              </a:xfrm>
              <a:prstGeom prst="rect">
                <a:avLst/>
              </a:prstGeom>
              <a:noFill/>
              <a:ln w="12700">
                <a:noFill/>
              </a:ln>
              <a:effectLst/>
            </p:spPr>
            <p:txBody>
              <a:bodyPr wrap="square" lIns="137137" tIns="137137" rIns="137137" bIns="137137">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r>
                  <a:rPr lang="en-US" sz="3200" dirty="0">
                    <a:latin typeface="+mn-lt"/>
                  </a:rPr>
                  <a:t>A priority across NYU is IDBEA: inclusion, diversity, belonging, equity, and accessibility. In the aftermath of George Floyd’s murder and similar incidents which led to widespread protest, we were intent on including a practical application of IDBEA into the library session. In parallel, our Cohort colleagues wanted to include a visual literacy aspect. We settled on using an iconic 1968 Olympics image to help students practice the process of generating research questions, using Mentimeter as our engagement tool. This allowed for a more in-depth and robust discussion of library resources while showing students how to take an historical topic and relate it to contemporary issues. </a:t>
                </a:r>
              </a:p>
            </p:txBody>
          </p:sp>
        </p:grpSp>
      </p:grpSp>
      <p:sp>
        <p:nvSpPr>
          <p:cNvPr id="150" name="Rectangle 149" descr="&quot;&quot;"/>
          <p:cNvSpPr/>
          <p:nvPr/>
        </p:nvSpPr>
        <p:spPr>
          <a:xfrm>
            <a:off x="11521440" y="23258023"/>
            <a:ext cx="20955000" cy="8610600"/>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Contact Information" descr="&quot;&quot;"/>
          <p:cNvGrpSpPr/>
          <p:nvPr/>
        </p:nvGrpSpPr>
        <p:grpSpPr>
          <a:xfrm>
            <a:off x="33604200" y="29184600"/>
            <a:ext cx="8534400" cy="2631949"/>
            <a:chOff x="33604200" y="29184600"/>
            <a:chExt cx="8534400" cy="2631949"/>
          </a:xfrm>
        </p:grpSpPr>
        <p:sp>
          <p:nvSpPr>
            <p:cNvPr id="425" name="Marybeth McCartin"/>
            <p:cNvSpPr txBox="1">
              <a:spLocks noChangeArrowheads="1"/>
            </p:cNvSpPr>
            <p:nvPr/>
          </p:nvSpPr>
          <p:spPr bwMode="auto">
            <a:xfrm>
              <a:off x="38862000" y="29718000"/>
              <a:ext cx="3276600" cy="1384948"/>
            </a:xfrm>
            <a:prstGeom prst="rect">
              <a:avLst/>
            </a:prstGeom>
            <a:noFill/>
            <a:ln w="12700">
              <a:noFill/>
            </a:ln>
            <a:effectLst/>
          </p:spPr>
          <p:txBody>
            <a:bodyPr wrap="square" lIns="137137" tIns="137137" rIns="137137" bIns="137137">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1800" dirty="0">
                  <a:latin typeface="Calibri" pitchFamily="34" charset="0"/>
                </a:rPr>
                <a:t>Marybeth McCartin</a:t>
              </a:r>
            </a:p>
            <a:p>
              <a:pPr eaLnBrk="1" hangingPunct="1"/>
              <a:r>
                <a:rPr lang="en-US" sz="1800" dirty="0">
                  <a:latin typeface="Calibri" pitchFamily="34" charset="0"/>
                </a:rPr>
                <a:t>Instructional Services Librarian</a:t>
              </a:r>
            </a:p>
            <a:p>
              <a:pPr eaLnBrk="1" hangingPunct="1"/>
              <a:r>
                <a:rPr lang="en-US" sz="1800" dirty="0">
                  <a:latin typeface="Calibri" pitchFamily="34" charset="0"/>
                </a:rPr>
                <a:t>mm10@nyu.edu</a:t>
              </a:r>
            </a:p>
            <a:p>
              <a:pPr eaLnBrk="1" hangingPunct="1"/>
              <a:endParaRPr lang="en-US" sz="1800" dirty="0">
                <a:latin typeface="Calibri" pitchFamily="34" charset="0"/>
              </a:endParaRPr>
            </a:p>
          </p:txBody>
        </p:sp>
        <p:sp>
          <p:nvSpPr>
            <p:cNvPr id="424" name="Lauren Kehoe"/>
            <p:cNvSpPr txBox="1">
              <a:spLocks noChangeArrowheads="1"/>
            </p:cNvSpPr>
            <p:nvPr/>
          </p:nvSpPr>
          <p:spPr bwMode="auto">
            <a:xfrm>
              <a:off x="33604200" y="30708600"/>
              <a:ext cx="4495800" cy="1107949"/>
            </a:xfrm>
            <a:prstGeom prst="rect">
              <a:avLst/>
            </a:prstGeom>
            <a:noFill/>
            <a:ln w="12700">
              <a:noFill/>
            </a:ln>
            <a:effectLst/>
          </p:spPr>
          <p:txBody>
            <a:bodyPr wrap="square" lIns="137137" tIns="137137" rIns="137137" bIns="137137">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1800" dirty="0">
                  <a:latin typeface="Calibri" pitchFamily="34" charset="0"/>
                </a:rPr>
                <a:t>Lauren Kehoe</a:t>
              </a:r>
            </a:p>
            <a:p>
              <a:pPr eaLnBrk="1" hangingPunct="1"/>
              <a:r>
                <a:rPr lang="en-US" sz="1800" dirty="0">
                  <a:latin typeface="Calibri" pitchFamily="34" charset="0"/>
                </a:rPr>
                <a:t>Accessibility &amp; Accommodations Librarian</a:t>
              </a:r>
            </a:p>
            <a:p>
              <a:pPr eaLnBrk="1" hangingPunct="1"/>
              <a:r>
                <a:rPr lang="en-US" sz="1800" dirty="0">
                  <a:latin typeface="Calibri" pitchFamily="34" charset="0"/>
                </a:rPr>
                <a:t>Lauren.kehoe@nyu.edu</a:t>
              </a:r>
            </a:p>
          </p:txBody>
        </p:sp>
        <p:sp>
          <p:nvSpPr>
            <p:cNvPr id="367" name="Michelle Demeter"/>
            <p:cNvSpPr txBox="1">
              <a:spLocks noChangeArrowheads="1"/>
            </p:cNvSpPr>
            <p:nvPr/>
          </p:nvSpPr>
          <p:spPr bwMode="auto">
            <a:xfrm>
              <a:off x="33604200" y="29184600"/>
              <a:ext cx="4800600" cy="1631169"/>
            </a:xfrm>
            <a:prstGeom prst="rect">
              <a:avLst/>
            </a:prstGeom>
            <a:noFill/>
            <a:ln w="12700">
              <a:noFill/>
            </a:ln>
            <a:effectLst/>
          </p:spPr>
          <p:txBody>
            <a:bodyPr wrap="square" lIns="137137" tIns="137137" rIns="137137" bIns="137137">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dirty="0">
                  <a:solidFill>
                    <a:srgbClr val="3D1879"/>
                  </a:solidFill>
                  <a:latin typeface="Calibri" pitchFamily="34" charset="0"/>
                </a:rPr>
                <a:t>CONTACT INFORMATION:</a:t>
              </a:r>
            </a:p>
            <a:p>
              <a:pPr eaLnBrk="1" hangingPunct="1"/>
              <a:endParaRPr lang="en-US" sz="1200" dirty="0">
                <a:latin typeface="Calibri" pitchFamily="34" charset="0"/>
              </a:endParaRPr>
            </a:p>
            <a:p>
              <a:pPr eaLnBrk="1" hangingPunct="1"/>
              <a:r>
                <a:rPr lang="en-US" sz="1800" dirty="0">
                  <a:latin typeface="Calibri" pitchFamily="34" charset="0"/>
                </a:rPr>
                <a:t>Michelle Demeter </a:t>
              </a:r>
            </a:p>
            <a:p>
              <a:pPr eaLnBrk="1" hangingPunct="1"/>
              <a:r>
                <a:rPr lang="en-US" sz="1800" dirty="0">
                  <a:latin typeface="Calibri" pitchFamily="34" charset="0"/>
                </a:rPr>
                <a:t>Head of Undergraduate &amp; Instructional Services</a:t>
              </a:r>
            </a:p>
            <a:p>
              <a:pPr eaLnBrk="1" hangingPunct="1"/>
              <a:r>
                <a:rPr lang="en-US" sz="1800" dirty="0">
                  <a:latin typeface="Calibri" pitchFamily="34" charset="0"/>
                </a:rPr>
                <a:t>michelle.demeter@nyu.edu</a:t>
              </a:r>
            </a:p>
          </p:txBody>
        </p:sp>
      </p:grpSp>
      <p:sp>
        <p:nvSpPr>
          <p:cNvPr id="369" name="Rectangle 368" descr="&quot;&quot;"/>
          <p:cNvSpPr/>
          <p:nvPr/>
        </p:nvSpPr>
        <p:spPr>
          <a:xfrm>
            <a:off x="33451800" y="29260800"/>
            <a:ext cx="9144000" cy="2590800"/>
          </a:xfrm>
          <a:prstGeom prst="rect">
            <a:avLst/>
          </a:prstGeom>
          <a:noFill/>
          <a:ln>
            <a:solidFill>
              <a:srgbClr val="663D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8" name="Straight Arrow Connector 337" descr="&quot;&quot;"/>
          <p:cNvCxnSpPr/>
          <p:nvPr/>
        </p:nvCxnSpPr>
        <p:spPr>
          <a:xfrm>
            <a:off x="24765000" y="25298400"/>
            <a:ext cx="609600"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10" name="Rectangle 209">
            <a:extLst>
              <a:ext uri="{FF2B5EF4-FFF2-40B4-BE49-F238E27FC236}">
                <a16:creationId xmlns:a16="http://schemas.microsoft.com/office/drawing/2014/main" id="{CEAC9520-0E6E-3D42-9FBF-720559DBB4C5}"/>
              </a:ext>
            </a:extLst>
          </p:cNvPr>
          <p:cNvSpPr/>
          <p:nvPr/>
        </p:nvSpPr>
        <p:spPr>
          <a:xfrm>
            <a:off x="12039600" y="28041599"/>
            <a:ext cx="2209800" cy="6858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1" name="Google Shape;192;p22">
            <a:extLst>
              <a:ext uri="{FF2B5EF4-FFF2-40B4-BE49-F238E27FC236}">
                <a16:creationId xmlns:a16="http://schemas.microsoft.com/office/drawing/2014/main" id="{2B56A186-83A5-BE45-AFC3-2AF0A7C28F24}"/>
              </a:ext>
            </a:extLst>
          </p:cNvPr>
          <p:cNvSpPr txBox="1"/>
          <p:nvPr/>
        </p:nvSpPr>
        <p:spPr>
          <a:xfrm>
            <a:off x="12029159" y="28067417"/>
            <a:ext cx="2133600" cy="74478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dirty="0">
                <a:solidFill>
                  <a:schemeClr val="dk1"/>
                </a:solidFill>
                <a:ea typeface="Montserrat"/>
                <a:cs typeface="Montserrat"/>
                <a:sym typeface="Montserrat"/>
              </a:rPr>
              <a:t>3</a:t>
            </a:r>
            <a:r>
              <a:rPr lang="en" sz="1600" dirty="0">
                <a:solidFill>
                  <a:schemeClr val="dk1"/>
                </a:solidFill>
                <a:ea typeface="Montserrat"/>
                <a:cs typeface="Montserrat"/>
                <a:sym typeface="Montserrat"/>
              </a:rPr>
              <a:t>.  </a:t>
            </a:r>
            <a:r>
              <a:rPr lang="en-US" sz="1600" dirty="0">
                <a:solidFill>
                  <a:schemeClr val="dk1"/>
                </a:solidFill>
                <a:ea typeface="Montserrat"/>
                <a:cs typeface="Montserrat"/>
                <a:sym typeface="Montserrat"/>
              </a:rPr>
              <a:t>Get comfortable navigating the building</a:t>
            </a:r>
            <a:endParaRPr sz="1600" dirty="0"/>
          </a:p>
        </p:txBody>
      </p:sp>
    </p:spTree>
    <p:extLst>
      <p:ext uri="{BB962C8B-B14F-4D97-AF65-F5344CB8AC3E}">
        <p14:creationId xmlns:p14="http://schemas.microsoft.com/office/powerpoint/2010/main" val="2080802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14137</TotalTime>
  <Words>1302</Words>
  <Application>Microsoft Macintosh PowerPoint</Application>
  <PresentationFormat>Custom</PresentationFormat>
  <Paragraphs>104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Chalkboard</vt:lpstr>
      <vt:lpstr>Montserrat</vt:lpstr>
      <vt:lpstr>Patrick Hand</vt:lpstr>
      <vt:lpstr>Office Theme</vt:lpstr>
      <vt:lpstr>Embracing the Peaks and Valleys   Using Assessment Data to Redesign a First-Year Experience Library Session</vt:lpstr>
    </vt:vector>
  </TitlesOfParts>
  <Company>Genigraphics LLC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Genigraphics Research Poster Template 36x48 Tri-Fold</dc:title>
  <dc:creator>Marybeth McCartin;Michelle Demeter;Lauren Kehoe</dc:creator>
  <dc:description>Quality poster printing
www.genigraphics.com
1-800-790-4001</dc:description>
  <cp:lastModifiedBy>Microsoft Office User</cp:lastModifiedBy>
  <cp:revision>242</cp:revision>
  <cp:lastPrinted>2021-03-25T16:37:32Z</cp:lastPrinted>
  <dcterms:created xsi:type="dcterms:W3CDTF">2013-02-10T21:14:48Z</dcterms:created>
  <dcterms:modified xsi:type="dcterms:W3CDTF">2021-03-25T16:50:19Z</dcterms:modified>
</cp:coreProperties>
</file>